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8" r:id="rId1"/>
  </p:sldMasterIdLst>
  <p:notesMasterIdLst>
    <p:notesMasterId r:id="rId67"/>
  </p:notesMasterIdLst>
  <p:handoutMasterIdLst>
    <p:handoutMasterId r:id="rId68"/>
  </p:handoutMasterIdLst>
  <p:sldIdLst>
    <p:sldId id="699" r:id="rId2"/>
    <p:sldId id="701" r:id="rId3"/>
    <p:sldId id="702" r:id="rId4"/>
    <p:sldId id="700" r:id="rId5"/>
    <p:sldId id="767" r:id="rId6"/>
    <p:sldId id="711" r:id="rId7"/>
    <p:sldId id="715" r:id="rId8"/>
    <p:sldId id="717" r:id="rId9"/>
    <p:sldId id="718" r:id="rId10"/>
    <p:sldId id="719" r:id="rId11"/>
    <p:sldId id="720" r:id="rId12"/>
    <p:sldId id="721" r:id="rId13"/>
    <p:sldId id="722" r:id="rId14"/>
    <p:sldId id="723" r:id="rId15"/>
    <p:sldId id="724" r:id="rId16"/>
    <p:sldId id="725" r:id="rId17"/>
    <p:sldId id="726" r:id="rId18"/>
    <p:sldId id="727" r:id="rId19"/>
    <p:sldId id="728" r:id="rId20"/>
    <p:sldId id="729" r:id="rId21"/>
    <p:sldId id="730" r:id="rId22"/>
    <p:sldId id="731" r:id="rId23"/>
    <p:sldId id="732" r:id="rId24"/>
    <p:sldId id="733" r:id="rId25"/>
    <p:sldId id="734" r:id="rId26"/>
    <p:sldId id="735" r:id="rId27"/>
    <p:sldId id="736" r:id="rId28"/>
    <p:sldId id="737" r:id="rId29"/>
    <p:sldId id="738" r:id="rId30"/>
    <p:sldId id="739" r:id="rId31"/>
    <p:sldId id="740" r:id="rId32"/>
    <p:sldId id="741" r:id="rId33"/>
    <p:sldId id="742" r:id="rId34"/>
    <p:sldId id="743" r:id="rId35"/>
    <p:sldId id="744" r:id="rId36"/>
    <p:sldId id="745" r:id="rId37"/>
    <p:sldId id="768" r:id="rId38"/>
    <p:sldId id="769" r:id="rId39"/>
    <p:sldId id="770" r:id="rId40"/>
    <p:sldId id="771" r:id="rId41"/>
    <p:sldId id="772" r:id="rId42"/>
    <p:sldId id="773" r:id="rId43"/>
    <p:sldId id="774" r:id="rId44"/>
    <p:sldId id="775" r:id="rId45"/>
    <p:sldId id="712" r:id="rId46"/>
    <p:sldId id="716" r:id="rId47"/>
    <p:sldId id="752" r:id="rId48"/>
    <p:sldId id="753" r:id="rId49"/>
    <p:sldId id="754" r:id="rId50"/>
    <p:sldId id="755" r:id="rId51"/>
    <p:sldId id="756" r:id="rId52"/>
    <p:sldId id="757" r:id="rId53"/>
    <p:sldId id="714" r:id="rId54"/>
    <p:sldId id="710" r:id="rId55"/>
    <p:sldId id="761" r:id="rId56"/>
    <p:sldId id="758" r:id="rId57"/>
    <p:sldId id="636" r:id="rId58"/>
    <p:sldId id="637" r:id="rId59"/>
    <p:sldId id="638" r:id="rId60"/>
    <p:sldId id="762" r:id="rId61"/>
    <p:sldId id="763" r:id="rId62"/>
    <p:sldId id="764" r:id="rId63"/>
    <p:sldId id="765" r:id="rId64"/>
    <p:sldId id="766" r:id="rId65"/>
    <p:sldId id="709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2329"/>
    <a:srgbClr val="6AD2A0"/>
    <a:srgbClr val="6A9DD1"/>
    <a:srgbClr val="FF0000"/>
    <a:srgbClr val="DAE3F0"/>
    <a:srgbClr val="E7F1FD"/>
    <a:srgbClr val="D9E8FB"/>
    <a:srgbClr val="CAE0F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9642" autoAdjust="0"/>
  </p:normalViewPr>
  <p:slideViewPr>
    <p:cSldViewPr>
      <p:cViewPr>
        <p:scale>
          <a:sx n="70" d="100"/>
          <a:sy n="70" d="100"/>
        </p:scale>
        <p:origin x="-188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E75704-4333-4071-A18B-1FF0D23EF7D3}" type="datetimeFigureOut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FBE928-8E06-4B79-9F7D-0D8D7E3E2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35BCB3-A12D-429A-8EB5-5DBDC9A05CE2}" type="datetimeFigureOut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54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4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06E5F87-C3FF-47DF-827A-D63D8B092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Times New Roman" pitchFamily="18" charset="0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uk-UA">
              <a:latin typeface="Times New Roman" pitchFamily="18" charset="0"/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uk-UA">
              <a:latin typeface="Times New Roman" pitchFamily="18" charset="0"/>
              <a:cs typeface="+mn-cs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8A75F-FA67-4D75-9804-F317861677A0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DD67-69D8-40D0-B35F-FB10A61E2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4CD6E-4FA3-4008-B16E-3A9275C8B1C8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2F993-2F87-4764-980B-7BE2EE350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7F38-44B7-458D-85D1-8AD973960A5B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30B9C-42D3-4E31-89FF-DB917E188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98214-14D0-4ED0-93CC-7F7AA32A832D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D6FB3-7196-4AAC-85AA-D02C4106D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F2F2-855B-4F92-B752-1418A163E483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B7DA8-F0E7-444A-94DE-80643760D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3B5F0-0595-45BB-AF9A-8A2735661BAA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B4AE1-F636-4937-9233-B7EDE4583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27888-5CAF-4198-B6E1-8A3AE489D97B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F7724-45C8-47D1-8760-1C15F0442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81274-7C16-441A-A54E-D87F5EAB1FA0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149C-BD27-4247-8D0F-1E2F71BC3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74416-6E58-4C53-A4AB-65BD3A0A979B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B3B85-56FE-499B-A805-5C3E59B75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50F5C-3436-40A5-9036-0E972550D240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12547-1280-409B-97AC-6816D9A92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239E2-FA26-4D1E-B2D8-A64F3A12AC47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EC581-0EBE-4A56-A7CC-A991C58A9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Times New Roman" pitchFamily="18" charset="0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fld id="{C2139CB7-B2F4-420D-B64C-C918B3393003}" type="datetime1">
              <a:rPr lang="ru-RU"/>
              <a:pPr>
                <a:defRPr/>
              </a:pPr>
              <a:t>15.06.2017</a:t>
            </a:fld>
            <a:endParaRPr lang="ru-RU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B87B665-E83E-447B-897A-3EF424C5E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216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Times New Roman" pitchFamily="18" charset="0"/>
              <a:cs typeface="+mn-cs"/>
            </a:endParaRPr>
          </a:p>
        </p:txBody>
      </p:sp>
      <p:sp>
        <p:nvSpPr>
          <p:cNvPr id="9216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Times New Roman" pitchFamily="18" charset="0"/>
              <a:cs typeface="+mn-cs"/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9217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7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9218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8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8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</p:grpSp>
          <p:sp>
            <p:nvSpPr>
              <p:cNvPr id="92185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2186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2187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92189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90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91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92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93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94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95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19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92198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  <p:sp>
          <p:nvSpPr>
            <p:cNvPr id="92199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92202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Times New Roman" pitchFamily="18" charset="0"/>
                  <a:cs typeface="+mn-cs"/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92204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205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131" y="249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206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941" y="99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207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208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80" y="814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209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23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210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92211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5030" y="59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uk-UA">
                    <a:latin typeface="Times New Roman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9221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uk-UA">
                <a:latin typeface="Times New Roman" pitchFamily="18" charset="0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5" r:id="rId1"/>
    <p:sldLayoutId id="2147485546" r:id="rId2"/>
    <p:sldLayoutId id="2147485547" r:id="rId3"/>
    <p:sldLayoutId id="2147485548" r:id="rId4"/>
    <p:sldLayoutId id="2147485549" r:id="rId5"/>
    <p:sldLayoutId id="2147485550" r:id="rId6"/>
    <p:sldLayoutId id="2147485551" r:id="rId7"/>
    <p:sldLayoutId id="2147485552" r:id="rId8"/>
    <p:sldLayoutId id="2147485553" r:id="rId9"/>
    <p:sldLayoutId id="2147485554" r:id="rId10"/>
    <p:sldLayoutId id="2147485555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aerospace.klasna.com/" TargetMode="External"/><Relationship Id="rId2" Type="http://schemas.openxmlformats.org/officeDocument/2006/relationships/hyperlink" Target="http://eschool.dnepredu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mmunitylibrarians.klasna.com/" TargetMode="External"/><Relationship Id="rId4" Type="http://schemas.openxmlformats.org/officeDocument/2006/relationships/hyperlink" Target="http://petrikovka.dnepredu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Фон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4391980" y="4545124"/>
            <a:ext cx="4608512" cy="1764196"/>
          </a:xfrm>
          <a:prstGeom prst="roundRect">
            <a:avLst>
              <a:gd name="adj" fmla="val 19520"/>
            </a:avLst>
          </a:prstGeom>
          <a:solidFill>
            <a:schemeClr val="bg1">
              <a:lumMod val="65000"/>
              <a:alpha val="72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12D71"/>
                </a:solidFill>
                <a:latin typeface="Arial" pitchFamily="34" charset="0"/>
                <a:cs typeface="Arial" pitchFamily="34" charset="0"/>
              </a:rPr>
              <a:t>как инструмент </a:t>
            </a:r>
            <a:br>
              <a:rPr lang="ru-RU" sz="2800" b="1" dirty="0" smtClean="0">
                <a:solidFill>
                  <a:srgbClr val="012D7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12D71"/>
                </a:solidFill>
                <a:latin typeface="Arial" pitchFamily="34" charset="0"/>
                <a:cs typeface="Arial" pitchFamily="34" charset="0"/>
              </a:rPr>
              <a:t>для работы </a:t>
            </a:r>
            <a:br>
              <a:rPr lang="ru-RU" sz="2800" b="1" dirty="0" smtClean="0">
                <a:solidFill>
                  <a:srgbClr val="012D7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12D71"/>
                </a:solidFill>
                <a:latin typeface="Arial" pitchFamily="34" charset="0"/>
                <a:cs typeface="Arial" pitchFamily="34" charset="0"/>
              </a:rPr>
              <a:t>с учащимися </a:t>
            </a:r>
            <a:br>
              <a:rPr lang="ru-RU" sz="2800" b="1" dirty="0" smtClean="0">
                <a:solidFill>
                  <a:srgbClr val="012D7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12D71"/>
                </a:solidFill>
                <a:latin typeface="Arial" pitchFamily="34" charset="0"/>
                <a:cs typeface="Arial" pitchFamily="34" charset="0"/>
              </a:rPr>
              <a:t>и педагогами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085850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/>
            <a:r>
              <a:rPr lang="ru-RU" sz="2500" i="1">
                <a:solidFill>
                  <a:srgbClr val="012D71"/>
                </a:solidFill>
              </a:rPr>
              <a:t>- подача учебного материала</a:t>
            </a:r>
            <a:r>
              <a:rPr lang="en-US" sz="2500" i="1">
                <a:solidFill>
                  <a:srgbClr val="012D71"/>
                </a:solidFill>
              </a:rPr>
              <a:t> – </a:t>
            </a:r>
            <a:r>
              <a:rPr lang="uk-UA" sz="2500" i="1">
                <a:solidFill>
                  <a:srgbClr val="012D71"/>
                </a:solidFill>
              </a:rPr>
              <a:t>Создать задание</a:t>
            </a:r>
            <a:r>
              <a:rPr lang="ru-RU" sz="2500" i="1">
                <a:solidFill>
                  <a:srgbClr val="012D71"/>
                </a:solidFill>
              </a:rPr>
              <a:t>: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 l="12375" t="23192" r="13487" b="10544"/>
          <a:stretch>
            <a:fillRect/>
          </a:stretch>
        </p:blipFill>
        <p:spPr bwMode="auto">
          <a:xfrm>
            <a:off x="80963" y="1827213"/>
            <a:ext cx="8990012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1085850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/>
            <a:r>
              <a:rPr lang="ru-RU" sz="2500" i="1">
                <a:solidFill>
                  <a:srgbClr val="012D71"/>
                </a:solidFill>
              </a:rPr>
              <a:t>- подача учебного материала </a:t>
            </a:r>
            <a:r>
              <a:rPr lang="en-US" sz="2500" i="1">
                <a:solidFill>
                  <a:srgbClr val="012D71"/>
                </a:solidFill>
              </a:rPr>
              <a:t>– </a:t>
            </a:r>
            <a:r>
              <a:rPr lang="uk-UA" sz="2500" i="1">
                <a:solidFill>
                  <a:srgbClr val="012D71"/>
                </a:solidFill>
              </a:rPr>
              <a:t>Библиотека</a:t>
            </a:r>
            <a:r>
              <a:rPr lang="ru-RU" sz="2500" i="1">
                <a:solidFill>
                  <a:srgbClr val="012D71"/>
                </a:solidFill>
              </a:rPr>
              <a:t>:</a:t>
            </a:r>
          </a:p>
        </p:txBody>
      </p:sp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1916113"/>
            <a:ext cx="9040813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0963"/>
            <a:ext cx="9144000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912813"/>
            <a:ext cx="9144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/>
            <a:r>
              <a:rPr lang="ru-RU" sz="2500" b="1" i="1">
                <a:solidFill>
                  <a:srgbClr val="012D71"/>
                </a:solidFill>
              </a:rPr>
              <a:t>- Создание дистанционных курсов</a:t>
            </a:r>
            <a:r>
              <a:rPr lang="en-US" sz="2500" b="1" i="1">
                <a:solidFill>
                  <a:srgbClr val="012D71"/>
                </a:solidFill>
              </a:rPr>
              <a:t> - </a:t>
            </a:r>
            <a:r>
              <a:rPr lang="uk-UA" sz="2500" b="1" i="1">
                <a:solidFill>
                  <a:srgbClr val="012D71"/>
                </a:solidFill>
              </a:rPr>
              <a:t>Общее</a:t>
            </a:r>
            <a:r>
              <a:rPr lang="ru-RU" sz="2500" i="1">
                <a:solidFill>
                  <a:srgbClr val="012D71"/>
                </a:solidFill>
              </a:rPr>
              <a:t>:</a:t>
            </a:r>
          </a:p>
        </p:txBody>
      </p:sp>
      <p:pic>
        <p:nvPicPr>
          <p:cNvPr id="32772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911225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/>
            <a:r>
              <a:rPr lang="ru-RU" sz="2500" b="1" i="1">
                <a:solidFill>
                  <a:srgbClr val="012D71"/>
                </a:solidFill>
              </a:rPr>
              <a:t>- Создание дистанционных курсов</a:t>
            </a:r>
            <a:r>
              <a:rPr lang="en-US" sz="2500" b="1" i="1">
                <a:solidFill>
                  <a:srgbClr val="012D71"/>
                </a:solidFill>
              </a:rPr>
              <a:t> – </a:t>
            </a:r>
            <a:r>
              <a:rPr lang="uk-UA" sz="2500" b="1" i="1">
                <a:solidFill>
                  <a:srgbClr val="012D71"/>
                </a:solidFill>
              </a:rPr>
              <a:t>права доступа</a:t>
            </a:r>
            <a:r>
              <a:rPr lang="ru-RU" sz="2500" b="1" i="1">
                <a:solidFill>
                  <a:srgbClr val="012D71"/>
                </a:solidFill>
              </a:rPr>
              <a:t>: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1530350"/>
            <a:ext cx="902811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347788"/>
            <a:ext cx="8980488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903288"/>
            <a:ext cx="9144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>
              <a:buFontTx/>
              <a:buChar char="-"/>
            </a:pPr>
            <a:r>
              <a:rPr lang="ru-RU" sz="2500" b="1" i="1">
                <a:solidFill>
                  <a:srgbClr val="012D71"/>
                </a:solidFill>
              </a:rPr>
              <a:t>конструктор flash-материалов</a:t>
            </a:r>
            <a:r>
              <a:rPr lang="ru-RU" sz="2500" i="1">
                <a:solidFill>
                  <a:srgbClr val="012D71"/>
                </a:solidFill>
              </a:rPr>
              <a:t> к урокам и тестам:</a:t>
            </a:r>
          </a:p>
        </p:txBody>
      </p:sp>
      <p:pic>
        <p:nvPicPr>
          <p:cNvPr id="34820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903288"/>
            <a:ext cx="9144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>
              <a:buFontTx/>
              <a:buChar char="-"/>
            </a:pPr>
            <a:r>
              <a:rPr lang="ru-RU" sz="2500" b="1" i="1">
                <a:solidFill>
                  <a:srgbClr val="012D71"/>
                </a:solidFill>
              </a:rPr>
              <a:t>конструктор flash-материалов</a:t>
            </a:r>
            <a:r>
              <a:rPr lang="ru-RU" sz="2500" i="1">
                <a:solidFill>
                  <a:srgbClr val="012D71"/>
                </a:solidFill>
              </a:rPr>
              <a:t> к урокам и тестам: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8" y="1336675"/>
            <a:ext cx="83248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912813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/>
            <a:r>
              <a:rPr lang="ru-RU" sz="2500" i="1">
                <a:solidFill>
                  <a:srgbClr val="012D71"/>
                </a:solidFill>
              </a:rPr>
              <a:t>- проверка усвоения материала (задачи, тесты и т.д.),</a:t>
            </a:r>
          </a:p>
          <a:p>
            <a:pPr marL="177800" indent="-177800"/>
            <a:r>
              <a:rPr lang="ru-RU" sz="2500" i="1">
                <a:solidFill>
                  <a:srgbClr val="012D71"/>
                </a:solidFill>
              </a:rPr>
              <a:t>  большой набор инструментов для создания тестов:</a:t>
            </a:r>
          </a:p>
        </p:txBody>
      </p:sp>
      <p:pic>
        <p:nvPicPr>
          <p:cNvPr id="3686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1738313"/>
            <a:ext cx="785018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ая выноска 6"/>
          <p:cNvSpPr/>
          <p:nvPr/>
        </p:nvSpPr>
        <p:spPr>
          <a:xfrm>
            <a:off x="4535488" y="2960688"/>
            <a:ext cx="4418012" cy="3833812"/>
          </a:xfrm>
          <a:prstGeom prst="wedgeRectCallout">
            <a:avLst>
              <a:gd name="adj1" fmla="val -60706"/>
              <a:gd name="adj2" fmla="val -58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25" y="3054350"/>
            <a:ext cx="4198938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7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935038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>
              <a:buFontTx/>
              <a:buChar char="-"/>
            </a:pPr>
            <a:r>
              <a:rPr lang="ru-RU" sz="2500" b="1" i="1">
                <a:solidFill>
                  <a:srgbClr val="012D71"/>
                </a:solidFill>
              </a:rPr>
              <a:t>организация работы учителя с учащимися</a:t>
            </a:r>
            <a:r>
              <a:rPr lang="ru-RU" sz="2500" i="1">
                <a:solidFill>
                  <a:srgbClr val="012D71"/>
                </a:solidFill>
              </a:rPr>
              <a:t>:</a:t>
            </a:r>
            <a:endParaRPr lang="en-US" sz="2500" i="1">
              <a:solidFill>
                <a:srgbClr val="012D71"/>
              </a:solidFill>
            </a:endParaRPr>
          </a:p>
          <a:p>
            <a:r>
              <a:rPr lang="en-US" sz="2500" i="1">
                <a:solidFill>
                  <a:srgbClr val="012D71"/>
                </a:solidFill>
              </a:rPr>
              <a:t>1) </a:t>
            </a:r>
            <a:r>
              <a:rPr lang="uk-UA" sz="2500" i="1">
                <a:solidFill>
                  <a:srgbClr val="012D71"/>
                </a:solidFill>
              </a:rPr>
              <a:t>Общее</a:t>
            </a:r>
            <a:endParaRPr lang="ru-RU" sz="2500" i="1">
              <a:solidFill>
                <a:srgbClr val="012D71"/>
              </a:solidFill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1774825"/>
            <a:ext cx="8875713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858963"/>
            <a:ext cx="89535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0" y="935038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>
              <a:buFontTx/>
              <a:buChar char="-"/>
            </a:pPr>
            <a:r>
              <a:rPr lang="ru-RU" sz="2500" b="1" i="1">
                <a:solidFill>
                  <a:srgbClr val="012D71"/>
                </a:solidFill>
              </a:rPr>
              <a:t>организация работы учителя с учащимися</a:t>
            </a:r>
            <a:r>
              <a:rPr lang="ru-RU" sz="2500" i="1">
                <a:solidFill>
                  <a:srgbClr val="012D71"/>
                </a:solidFill>
              </a:rPr>
              <a:t>:</a:t>
            </a:r>
            <a:endParaRPr lang="en-US" sz="2500" i="1">
              <a:solidFill>
                <a:srgbClr val="012D71"/>
              </a:solidFill>
            </a:endParaRPr>
          </a:p>
          <a:p>
            <a:r>
              <a:rPr lang="en-US" sz="2500" i="1">
                <a:solidFill>
                  <a:srgbClr val="012D71"/>
                </a:solidFill>
              </a:rPr>
              <a:t>2) </a:t>
            </a:r>
            <a:r>
              <a:rPr lang="uk-UA" sz="2500" i="1">
                <a:solidFill>
                  <a:srgbClr val="012D71"/>
                </a:solidFill>
              </a:rPr>
              <a:t>Информация об обучающихся на курсе учащихся</a:t>
            </a:r>
            <a:endParaRPr lang="ru-RU" sz="2500" i="1">
              <a:solidFill>
                <a:srgbClr val="012D71"/>
              </a:solidFill>
            </a:endParaRPr>
          </a:p>
        </p:txBody>
      </p:sp>
      <p:pic>
        <p:nvPicPr>
          <p:cNvPr id="38916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741488"/>
            <a:ext cx="788511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935038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>
              <a:buFontTx/>
              <a:buChar char="-"/>
            </a:pPr>
            <a:r>
              <a:rPr lang="ru-RU" sz="2500" b="1" i="1">
                <a:solidFill>
                  <a:srgbClr val="012D71"/>
                </a:solidFill>
              </a:rPr>
              <a:t>организация работы учителя с учащимися</a:t>
            </a:r>
            <a:r>
              <a:rPr lang="ru-RU" sz="2500" i="1">
                <a:solidFill>
                  <a:srgbClr val="012D71"/>
                </a:solidFill>
              </a:rPr>
              <a:t>:</a:t>
            </a:r>
            <a:endParaRPr lang="en-US" sz="2500" i="1">
              <a:solidFill>
                <a:srgbClr val="012D71"/>
              </a:solidFill>
            </a:endParaRPr>
          </a:p>
          <a:p>
            <a:r>
              <a:rPr lang="en-US" sz="2500" i="1">
                <a:solidFill>
                  <a:srgbClr val="012D71"/>
                </a:solidFill>
              </a:rPr>
              <a:t>2) </a:t>
            </a:r>
            <a:r>
              <a:rPr lang="uk-UA" sz="2500" i="1">
                <a:solidFill>
                  <a:srgbClr val="012D71"/>
                </a:solidFill>
              </a:rPr>
              <a:t>Информация об учащемся</a:t>
            </a:r>
            <a:r>
              <a:rPr lang="en-US" sz="2500" i="1">
                <a:solidFill>
                  <a:srgbClr val="012D71"/>
                </a:solidFill>
              </a:rPr>
              <a:t> </a:t>
            </a:r>
            <a:r>
              <a:rPr lang="uk-UA" sz="2500" i="1">
                <a:solidFill>
                  <a:srgbClr val="012D71"/>
                </a:solidFill>
              </a:rPr>
              <a:t>И. Безуглом</a:t>
            </a:r>
            <a:r>
              <a:rPr lang="en-US" sz="2500" i="1">
                <a:solidFill>
                  <a:srgbClr val="012D71"/>
                </a:solidFill>
              </a:rPr>
              <a:t> - </a:t>
            </a:r>
            <a:r>
              <a:rPr lang="uk-UA" sz="2500" i="1">
                <a:solidFill>
                  <a:srgbClr val="012D71"/>
                </a:solidFill>
              </a:rPr>
              <a:t>общая</a:t>
            </a:r>
            <a:endParaRPr lang="ru-RU" sz="2500" i="1">
              <a:solidFill>
                <a:srgbClr val="012D71"/>
              </a:solidFill>
            </a:endParaRPr>
          </a:p>
        </p:txBody>
      </p:sp>
      <p:pic>
        <p:nvPicPr>
          <p:cNvPr id="39940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7"/>
          <p:cNvGrpSpPr>
            <a:grpSpLocks/>
          </p:cNvGrpSpPr>
          <p:nvPr/>
        </p:nvGrpSpPr>
        <p:grpSpPr bwMode="auto">
          <a:xfrm>
            <a:off x="34925" y="4257675"/>
            <a:ext cx="2305050" cy="2555875"/>
            <a:chOff x="22" y="2354"/>
            <a:chExt cx="1678" cy="1790"/>
          </a:xfrm>
        </p:grpSpPr>
        <p:pic>
          <p:nvPicPr>
            <p:cNvPr id="14345" name="Picture 21" descr="http://rosefirewalker.files.wordpress.com/2011/03/scales-of-justic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" y="2354"/>
              <a:ext cx="1678" cy="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Рисунок 19" descr="Untitled-1 copy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" y="2704"/>
              <a:ext cx="1018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9" name="Rectangle 10"/>
          <p:cNvSpPr>
            <a:spLocks noChangeArrowheads="1"/>
          </p:cNvSpPr>
          <p:nvPr/>
        </p:nvSpPr>
        <p:spPr bwMode="auto">
          <a:xfrm>
            <a:off x="468313" y="1952625"/>
            <a:ext cx="8675687" cy="88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buFont typeface="Arial" charset="0"/>
              <a:buChar char="−"/>
            </a:pPr>
            <a:r>
              <a:rPr lang="ru-RU" sz="2600">
                <a:solidFill>
                  <a:srgbClr val="012D71"/>
                </a:solidFill>
              </a:rPr>
              <a:t>Потребность в простой </a:t>
            </a:r>
            <a:r>
              <a:rPr lang="en-US" sz="2600">
                <a:solidFill>
                  <a:srgbClr val="012D71"/>
                </a:solidFill>
              </a:rPr>
              <a:t>LMS-</a:t>
            </a:r>
            <a:r>
              <a:rPr lang="ru-RU" sz="2600">
                <a:solidFill>
                  <a:srgbClr val="012D71"/>
                </a:solidFill>
              </a:rPr>
              <a:t>платформе для </a:t>
            </a:r>
            <a:br>
              <a:rPr lang="ru-RU" sz="2600">
                <a:solidFill>
                  <a:srgbClr val="012D71"/>
                </a:solidFill>
              </a:rPr>
            </a:br>
            <a:r>
              <a:rPr lang="en-US" sz="2600">
                <a:solidFill>
                  <a:srgbClr val="012D71"/>
                </a:solidFill>
              </a:rPr>
              <a:t>online-</a:t>
            </a:r>
            <a:r>
              <a:rPr lang="ru-RU" sz="2600">
                <a:solidFill>
                  <a:srgbClr val="012D71"/>
                </a:solidFill>
              </a:rPr>
              <a:t>обучения.</a:t>
            </a:r>
            <a:endParaRPr lang="en-US" sz="2600">
              <a:solidFill>
                <a:srgbClr val="012D71"/>
              </a:solidFill>
            </a:endParaRPr>
          </a:p>
        </p:txBody>
      </p:sp>
      <p:sp>
        <p:nvSpPr>
          <p:cNvPr id="14340" name="Rectangle 10"/>
          <p:cNvSpPr>
            <a:spLocks noChangeArrowheads="1"/>
          </p:cNvSpPr>
          <p:nvPr/>
        </p:nvSpPr>
        <p:spPr bwMode="auto">
          <a:xfrm>
            <a:off x="1042988" y="2938463"/>
            <a:ext cx="8101012" cy="88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buFont typeface="Arial" charset="0"/>
              <a:buChar char="−"/>
            </a:pPr>
            <a:r>
              <a:rPr lang="ru-RU" sz="2600">
                <a:solidFill>
                  <a:srgbClr val="012D71"/>
                </a:solidFill>
              </a:rPr>
              <a:t>Наличие социальных и коммуникационных сервисов.</a:t>
            </a: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1692275" y="3895725"/>
            <a:ext cx="7451725" cy="88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buFont typeface="Arial" charset="0"/>
              <a:buChar char="−"/>
            </a:pPr>
            <a:r>
              <a:rPr lang="ru-RU" sz="2600">
                <a:solidFill>
                  <a:srgbClr val="012D71"/>
                </a:solidFill>
              </a:rPr>
              <a:t>Система строится не на жестких </a:t>
            </a:r>
            <a:br>
              <a:rPr lang="ru-RU" sz="2600">
                <a:solidFill>
                  <a:srgbClr val="012D71"/>
                </a:solidFill>
              </a:rPr>
            </a:br>
            <a:r>
              <a:rPr lang="ru-RU" sz="2600">
                <a:solidFill>
                  <a:srgbClr val="012D71"/>
                </a:solidFill>
              </a:rPr>
              <a:t>шаблонных решениях.</a:t>
            </a: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2195513" y="4883150"/>
            <a:ext cx="6948487" cy="88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buFont typeface="Arial" charset="0"/>
              <a:buChar char="−"/>
            </a:pPr>
            <a:r>
              <a:rPr lang="ru-RU" sz="2600">
                <a:solidFill>
                  <a:srgbClr val="012D71"/>
                </a:solidFill>
              </a:rPr>
              <a:t>Сервисы должны решать несколько взаимосвязанных задач (много-в-одном).</a:t>
            </a:r>
            <a:endParaRPr lang="en-US" sz="2600">
              <a:solidFill>
                <a:srgbClr val="012D71"/>
              </a:solidFill>
            </a:endParaRP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0" y="1065213"/>
            <a:ext cx="91440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 algn="ctr"/>
            <a:r>
              <a:rPr lang="ru-RU" sz="4000" b="1">
                <a:solidFill>
                  <a:srgbClr val="012D71"/>
                </a:solidFill>
              </a:rPr>
              <a:t>ПРОБЛЕМА:</a:t>
            </a:r>
            <a:endParaRPr lang="en-US" sz="4000" b="1">
              <a:solidFill>
                <a:srgbClr val="012D71"/>
              </a:solidFill>
            </a:endParaRPr>
          </a:p>
        </p:txBody>
      </p:sp>
      <p:pic>
        <p:nvPicPr>
          <p:cNvPr id="14344" name="Рисунок 10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" y="1735138"/>
            <a:ext cx="842168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0" y="935038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>
              <a:buFontTx/>
              <a:buChar char="-"/>
            </a:pPr>
            <a:r>
              <a:rPr lang="ru-RU" sz="2500" b="1" i="1">
                <a:solidFill>
                  <a:srgbClr val="012D71"/>
                </a:solidFill>
              </a:rPr>
              <a:t>организация работы учителя с учащимися</a:t>
            </a:r>
            <a:r>
              <a:rPr lang="ru-RU" sz="2500" i="1">
                <a:solidFill>
                  <a:srgbClr val="012D71"/>
                </a:solidFill>
              </a:rPr>
              <a:t>:</a:t>
            </a:r>
            <a:endParaRPr lang="en-US" sz="2500" i="1">
              <a:solidFill>
                <a:srgbClr val="012D71"/>
              </a:solidFill>
            </a:endParaRPr>
          </a:p>
          <a:p>
            <a:r>
              <a:rPr lang="en-US" sz="2500" i="1">
                <a:solidFill>
                  <a:srgbClr val="012D71"/>
                </a:solidFill>
              </a:rPr>
              <a:t>2) </a:t>
            </a:r>
            <a:r>
              <a:rPr lang="uk-UA" sz="2500" i="1">
                <a:solidFill>
                  <a:srgbClr val="012D71"/>
                </a:solidFill>
              </a:rPr>
              <a:t>Информация об учащемся</a:t>
            </a:r>
            <a:r>
              <a:rPr lang="en-US" sz="2500" i="1">
                <a:solidFill>
                  <a:srgbClr val="012D71"/>
                </a:solidFill>
              </a:rPr>
              <a:t> </a:t>
            </a:r>
            <a:r>
              <a:rPr lang="uk-UA" sz="2500" i="1">
                <a:solidFill>
                  <a:srgbClr val="012D71"/>
                </a:solidFill>
              </a:rPr>
              <a:t>И. Безуглом</a:t>
            </a:r>
            <a:r>
              <a:rPr lang="en-US"/>
              <a:t> </a:t>
            </a:r>
            <a:r>
              <a:rPr lang="en-US" sz="2500" i="1">
                <a:solidFill>
                  <a:srgbClr val="012D71"/>
                </a:solidFill>
              </a:rPr>
              <a:t>- </a:t>
            </a:r>
            <a:r>
              <a:rPr lang="uk-UA" sz="2500" i="1">
                <a:solidFill>
                  <a:srgbClr val="012D71"/>
                </a:solidFill>
              </a:rPr>
              <a:t>Табель</a:t>
            </a:r>
            <a:endParaRPr lang="ru-RU" sz="2500" i="1">
              <a:solidFill>
                <a:srgbClr val="012D71"/>
              </a:solidFill>
            </a:endParaRPr>
          </a:p>
        </p:txBody>
      </p:sp>
      <p:pic>
        <p:nvPicPr>
          <p:cNvPr id="40964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060575"/>
            <a:ext cx="88360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935038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>
              <a:buFontTx/>
              <a:buChar char="-"/>
            </a:pPr>
            <a:r>
              <a:rPr lang="ru-RU" sz="2500" b="1" i="1">
                <a:solidFill>
                  <a:srgbClr val="012D71"/>
                </a:solidFill>
              </a:rPr>
              <a:t>организация работы учителя с учащимися</a:t>
            </a:r>
            <a:r>
              <a:rPr lang="ru-RU" sz="2500" i="1">
                <a:solidFill>
                  <a:srgbClr val="012D71"/>
                </a:solidFill>
              </a:rPr>
              <a:t>:</a:t>
            </a:r>
            <a:endParaRPr lang="en-US" sz="2500" i="1">
              <a:solidFill>
                <a:srgbClr val="012D71"/>
              </a:solidFill>
            </a:endParaRPr>
          </a:p>
          <a:p>
            <a:r>
              <a:rPr lang="en-US" sz="2500" i="1">
                <a:solidFill>
                  <a:srgbClr val="012D71"/>
                </a:solidFill>
              </a:rPr>
              <a:t>2) </a:t>
            </a:r>
            <a:r>
              <a:rPr lang="uk-UA" sz="2500" i="1">
                <a:solidFill>
                  <a:srgbClr val="012D71"/>
                </a:solidFill>
              </a:rPr>
              <a:t>Информация об учащемся</a:t>
            </a:r>
            <a:r>
              <a:rPr lang="en-US" sz="2500" i="1">
                <a:solidFill>
                  <a:srgbClr val="012D71"/>
                </a:solidFill>
              </a:rPr>
              <a:t> </a:t>
            </a:r>
            <a:r>
              <a:rPr lang="uk-UA" sz="2500" i="1">
                <a:solidFill>
                  <a:srgbClr val="012D71"/>
                </a:solidFill>
              </a:rPr>
              <a:t>И. Безуглом</a:t>
            </a:r>
            <a:r>
              <a:rPr lang="en-US"/>
              <a:t> </a:t>
            </a:r>
            <a:r>
              <a:rPr lang="en-US" sz="2500" i="1">
                <a:solidFill>
                  <a:srgbClr val="012D71"/>
                </a:solidFill>
              </a:rPr>
              <a:t>- </a:t>
            </a:r>
            <a:r>
              <a:rPr lang="uk-UA" sz="2500" i="1">
                <a:solidFill>
                  <a:srgbClr val="012D71"/>
                </a:solidFill>
              </a:rPr>
              <a:t>активность</a:t>
            </a:r>
            <a:endParaRPr lang="ru-RU" sz="2500" i="1">
              <a:solidFill>
                <a:srgbClr val="012D71"/>
              </a:solidFill>
            </a:endParaRPr>
          </a:p>
        </p:txBody>
      </p:sp>
      <p:pic>
        <p:nvPicPr>
          <p:cNvPr id="41988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25"/>
            <a:ext cx="88360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ая выноска 10"/>
          <p:cNvSpPr/>
          <p:nvPr/>
        </p:nvSpPr>
        <p:spPr>
          <a:xfrm>
            <a:off x="263525" y="1808163"/>
            <a:ext cx="6216650" cy="5005387"/>
          </a:xfrm>
          <a:prstGeom prst="wedgeRectCallout">
            <a:avLst>
              <a:gd name="adj1" fmla="val 72887"/>
              <a:gd name="adj2" fmla="val 199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1897063"/>
            <a:ext cx="6072188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0" y="941388"/>
            <a:ext cx="9144000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>
              <a:buFontTx/>
              <a:buChar char="-"/>
            </a:pPr>
            <a:r>
              <a:rPr lang="ru-RU" sz="2200" b="1" i="1">
                <a:solidFill>
                  <a:srgbClr val="012D71"/>
                </a:solidFill>
              </a:rPr>
              <a:t>организация работы учителя с учащимися</a:t>
            </a:r>
            <a:r>
              <a:rPr lang="ru-RU" sz="2200" i="1">
                <a:solidFill>
                  <a:srgbClr val="012D71"/>
                </a:solidFill>
              </a:rPr>
              <a:t>:</a:t>
            </a:r>
            <a:endParaRPr lang="en-US" sz="2200" i="1">
              <a:solidFill>
                <a:srgbClr val="012D71"/>
              </a:solidFill>
            </a:endParaRPr>
          </a:p>
          <a:p>
            <a:r>
              <a:rPr lang="en-US" sz="2200" i="1">
                <a:solidFill>
                  <a:srgbClr val="012D71"/>
                </a:solidFill>
              </a:rPr>
              <a:t>2) </a:t>
            </a:r>
            <a:r>
              <a:rPr lang="uk-UA" sz="2200" i="1">
                <a:solidFill>
                  <a:srgbClr val="012D71"/>
                </a:solidFill>
              </a:rPr>
              <a:t>Информация об учащемся</a:t>
            </a:r>
            <a:r>
              <a:rPr lang="en-US" sz="2200" i="1">
                <a:solidFill>
                  <a:srgbClr val="012D71"/>
                </a:solidFill>
              </a:rPr>
              <a:t> </a:t>
            </a:r>
            <a:r>
              <a:rPr lang="uk-UA" sz="2200" i="1">
                <a:solidFill>
                  <a:srgbClr val="012D71"/>
                </a:solidFill>
              </a:rPr>
              <a:t>И.Безуглом</a:t>
            </a:r>
            <a:r>
              <a:rPr lang="en-US" sz="2200"/>
              <a:t> </a:t>
            </a:r>
            <a:r>
              <a:rPr lang="en-US" sz="2200" i="1">
                <a:solidFill>
                  <a:srgbClr val="012D71"/>
                </a:solidFill>
              </a:rPr>
              <a:t>– </a:t>
            </a:r>
            <a:r>
              <a:rPr lang="uk-UA" sz="2200" i="1">
                <a:solidFill>
                  <a:srgbClr val="012D71"/>
                </a:solidFill>
              </a:rPr>
              <a:t>активность детально</a:t>
            </a:r>
            <a:endParaRPr lang="ru-RU" sz="2200" i="1">
              <a:solidFill>
                <a:srgbClr val="012D71"/>
              </a:solidFill>
            </a:endParaRPr>
          </a:p>
        </p:txBody>
      </p:sp>
      <p:pic>
        <p:nvPicPr>
          <p:cNvPr id="43014" name="Рисунок 6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25"/>
            <a:ext cx="88360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ая выноска 10"/>
          <p:cNvSpPr/>
          <p:nvPr/>
        </p:nvSpPr>
        <p:spPr>
          <a:xfrm>
            <a:off x="263525" y="1808163"/>
            <a:ext cx="6216650" cy="5005387"/>
          </a:xfrm>
          <a:prstGeom prst="wedgeRectCallout">
            <a:avLst>
              <a:gd name="adj1" fmla="val 72887"/>
              <a:gd name="adj2" fmla="val 199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1897063"/>
            <a:ext cx="6072188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2"/>
          <p:cNvSpPr>
            <a:spLocks noChangeArrowheads="1"/>
          </p:cNvSpPr>
          <p:nvPr/>
        </p:nvSpPr>
        <p:spPr bwMode="auto">
          <a:xfrm>
            <a:off x="0" y="977900"/>
            <a:ext cx="9144000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>
              <a:buFontTx/>
              <a:buChar char="-"/>
            </a:pPr>
            <a:r>
              <a:rPr lang="ru-RU" sz="2200" b="1" i="1">
                <a:solidFill>
                  <a:srgbClr val="012D71"/>
                </a:solidFill>
              </a:rPr>
              <a:t>организация работы учителя с учащимися</a:t>
            </a:r>
            <a:r>
              <a:rPr lang="ru-RU" sz="2200" i="1">
                <a:solidFill>
                  <a:srgbClr val="012D71"/>
                </a:solidFill>
              </a:rPr>
              <a:t>:</a:t>
            </a:r>
            <a:endParaRPr lang="en-US" sz="2200" i="1">
              <a:solidFill>
                <a:srgbClr val="012D71"/>
              </a:solidFill>
            </a:endParaRPr>
          </a:p>
          <a:p>
            <a:r>
              <a:rPr lang="en-US" sz="2200" i="1">
                <a:solidFill>
                  <a:srgbClr val="012D71"/>
                </a:solidFill>
              </a:rPr>
              <a:t>2) </a:t>
            </a:r>
            <a:r>
              <a:rPr lang="uk-UA" sz="2200" i="1">
                <a:solidFill>
                  <a:srgbClr val="012D71"/>
                </a:solidFill>
              </a:rPr>
              <a:t>Информация об учащемся</a:t>
            </a:r>
            <a:r>
              <a:rPr lang="en-US" sz="2200" i="1">
                <a:solidFill>
                  <a:srgbClr val="012D71"/>
                </a:solidFill>
              </a:rPr>
              <a:t> </a:t>
            </a:r>
            <a:r>
              <a:rPr lang="uk-UA" sz="2200" i="1">
                <a:solidFill>
                  <a:srgbClr val="012D71"/>
                </a:solidFill>
              </a:rPr>
              <a:t>И. Безуглом</a:t>
            </a:r>
            <a:r>
              <a:rPr lang="en-US" sz="2200"/>
              <a:t> </a:t>
            </a:r>
            <a:r>
              <a:rPr lang="en-US" sz="2200" i="1">
                <a:solidFill>
                  <a:srgbClr val="012D71"/>
                </a:solidFill>
              </a:rPr>
              <a:t>– </a:t>
            </a:r>
            <a:r>
              <a:rPr lang="uk-UA" sz="2200" i="1">
                <a:solidFill>
                  <a:srgbClr val="012D71"/>
                </a:solidFill>
              </a:rPr>
              <a:t>о прохождении теста</a:t>
            </a:r>
            <a:r>
              <a:rPr lang="en-US" sz="2200" i="1">
                <a:solidFill>
                  <a:srgbClr val="012D71"/>
                </a:solidFill>
              </a:rPr>
              <a:t> </a:t>
            </a:r>
            <a:endParaRPr lang="ru-RU" sz="2200" i="1">
              <a:solidFill>
                <a:srgbClr val="012D71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943100" y="2224088"/>
            <a:ext cx="7127875" cy="4414837"/>
          </a:xfrm>
          <a:prstGeom prst="wedgeRectCallout">
            <a:avLst>
              <a:gd name="adj1" fmla="val -52809"/>
              <a:gd name="adj2" fmla="val -21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4863" y="2333625"/>
            <a:ext cx="6878637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Рисунок 8" descr="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algn="ctr"/>
            <a:r>
              <a:rPr lang="ru-RU" sz="2500" i="1">
                <a:solidFill>
                  <a:srgbClr val="012D71"/>
                </a:solidFill>
              </a:rPr>
              <a:t>Общение между пользователями:</a:t>
            </a:r>
          </a:p>
        </p:txBody>
      </p:sp>
      <p:pic>
        <p:nvPicPr>
          <p:cNvPr id="45059" name="Рисунок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en-US" sz="2500" i="1">
                <a:solidFill>
                  <a:srgbClr val="012D71"/>
                </a:solidFill>
              </a:rPr>
              <a:t>1) </a:t>
            </a:r>
            <a:r>
              <a:rPr lang="ru-RU" sz="2500" i="1">
                <a:solidFill>
                  <a:srgbClr val="012D71"/>
                </a:solidFill>
              </a:rPr>
              <a:t>через форум: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916113"/>
            <a:ext cx="90265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1301750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en-US" sz="2500" i="1">
                <a:solidFill>
                  <a:srgbClr val="012D71"/>
                </a:solidFill>
              </a:rPr>
              <a:t>2) </a:t>
            </a:r>
            <a:r>
              <a:rPr lang="ru-RU" sz="2500" i="1">
                <a:solidFill>
                  <a:srgbClr val="012D71"/>
                </a:solidFill>
              </a:rPr>
              <a:t>через персональные сообщения: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1865313"/>
            <a:ext cx="8069262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1301750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en-US" sz="2500" i="1">
                <a:solidFill>
                  <a:srgbClr val="012D71"/>
                </a:solidFill>
              </a:rPr>
              <a:t>3) </a:t>
            </a:r>
            <a:r>
              <a:rPr lang="ru-RU" sz="2500" i="1">
                <a:solidFill>
                  <a:srgbClr val="012D71"/>
                </a:solidFill>
              </a:rPr>
              <a:t>Через </a:t>
            </a:r>
            <a:r>
              <a:rPr lang="ru-RU" sz="2500" b="1" i="1">
                <a:solidFill>
                  <a:srgbClr val="012D71"/>
                </a:solidFill>
              </a:rPr>
              <a:t>встроенный сервис Интернет-конференции</a:t>
            </a:r>
            <a:r>
              <a:rPr lang="ru-RU" sz="2500" i="1">
                <a:solidFill>
                  <a:srgbClr val="012D71"/>
                </a:solidFill>
              </a:rPr>
              <a:t>:</a:t>
            </a:r>
          </a:p>
        </p:txBody>
      </p:sp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079625"/>
            <a:ext cx="8872537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3284538"/>
            <a:ext cx="9144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algn="ctr"/>
            <a:r>
              <a:rPr lang="ru-RU" sz="2500" i="1">
                <a:solidFill>
                  <a:srgbClr val="012D71"/>
                </a:solidFill>
              </a:rPr>
              <a:t>Пример лекции:</a:t>
            </a:r>
          </a:p>
        </p:txBody>
      </p:sp>
      <p:pic>
        <p:nvPicPr>
          <p:cNvPr id="49155" name="Рисунок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873125"/>
            <a:ext cx="6243637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ая выноска 8"/>
          <p:cNvSpPr/>
          <p:nvPr/>
        </p:nvSpPr>
        <p:spPr>
          <a:xfrm>
            <a:off x="6397625" y="2698750"/>
            <a:ext cx="2665413" cy="1825625"/>
          </a:xfrm>
          <a:prstGeom prst="wedgeRectCallout">
            <a:avLst>
              <a:gd name="adj1" fmla="val -231787"/>
              <a:gd name="adj2" fmla="val 98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397625" y="873125"/>
            <a:ext cx="2665413" cy="1241425"/>
          </a:xfrm>
          <a:prstGeom prst="wedgeRectCallout">
            <a:avLst>
              <a:gd name="adj1" fmla="val -173416"/>
              <a:gd name="adj2" fmla="val 2032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675" y="946150"/>
            <a:ext cx="2336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ая выноска 6"/>
          <p:cNvSpPr/>
          <p:nvPr/>
        </p:nvSpPr>
        <p:spPr>
          <a:xfrm>
            <a:off x="153988" y="1238250"/>
            <a:ext cx="1533525" cy="3103563"/>
          </a:xfrm>
          <a:prstGeom prst="wedgeRectCallout">
            <a:avLst>
              <a:gd name="adj1" fmla="val 129288"/>
              <a:gd name="adj2" fmla="val 39194"/>
            </a:avLst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501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4300" y="2771775"/>
            <a:ext cx="252571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ая выноска 10"/>
          <p:cNvSpPr/>
          <p:nvPr/>
        </p:nvSpPr>
        <p:spPr>
          <a:xfrm>
            <a:off x="6397625" y="4926013"/>
            <a:ext cx="2665413" cy="1825625"/>
          </a:xfrm>
          <a:prstGeom prst="wedgeRectCallout">
            <a:avLst>
              <a:gd name="adj1" fmla="val -234347"/>
              <a:gd name="adj2" fmla="val 447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501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4138" y="4984750"/>
            <a:ext cx="2555875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Рисунок 11" descr="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8"/>
          <p:cNvGrpSpPr>
            <a:grpSpLocks/>
          </p:cNvGrpSpPr>
          <p:nvPr/>
        </p:nvGrpSpPr>
        <p:grpSpPr bwMode="auto">
          <a:xfrm>
            <a:off x="6011863" y="1052513"/>
            <a:ext cx="3097212" cy="2376487"/>
            <a:chOff x="3651" y="618"/>
            <a:chExt cx="1951" cy="1497"/>
          </a:xfrm>
        </p:grpSpPr>
        <p:pic>
          <p:nvPicPr>
            <p:cNvPr id="15366" name="Picture 5" descr="effort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1" y="618"/>
              <a:ext cx="1951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6" descr="LOGO_K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498708">
              <a:off x="4510" y="1286"/>
              <a:ext cx="21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71438" y="1928813"/>
            <a:ext cx="9072562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Aft>
                <a:spcPts val="12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Платформа представляет собой </a:t>
            </a:r>
            <a:br>
              <a:rPr lang="ru-RU" sz="2600" dirty="0">
                <a:solidFill>
                  <a:srgbClr val="012D71"/>
                </a:solidFill>
              </a:rPr>
            </a:br>
            <a:r>
              <a:rPr lang="ru-RU" sz="2600" dirty="0">
                <a:solidFill>
                  <a:srgbClr val="012D71"/>
                </a:solidFill>
              </a:rPr>
              <a:t>набор конструкторов.</a:t>
            </a:r>
          </a:p>
          <a:p>
            <a:pPr marL="361950" indent="-361950">
              <a:spcAft>
                <a:spcPts val="12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Расчет на минимальные знания </a:t>
            </a:r>
            <a:br>
              <a:rPr lang="ru-RU" sz="2600" dirty="0">
                <a:solidFill>
                  <a:srgbClr val="012D71"/>
                </a:solidFill>
              </a:rPr>
            </a:br>
            <a:r>
              <a:rPr lang="ru-RU" sz="2600" dirty="0">
                <a:solidFill>
                  <a:srgbClr val="012D71"/>
                </a:solidFill>
              </a:rPr>
              <a:t>пользователей в области </a:t>
            </a:r>
            <a:r>
              <a:rPr lang="en-US" sz="2600" dirty="0">
                <a:solidFill>
                  <a:srgbClr val="012D71"/>
                </a:solidFill>
              </a:rPr>
              <a:t>IT</a:t>
            </a:r>
            <a:r>
              <a:rPr lang="ru-RU" sz="2600" dirty="0">
                <a:solidFill>
                  <a:srgbClr val="012D71"/>
                </a:solidFill>
              </a:rPr>
              <a:t>.</a:t>
            </a:r>
          </a:p>
          <a:p>
            <a:pPr marL="361950" indent="-361950">
              <a:spcAft>
                <a:spcPts val="12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Проект построен на </a:t>
            </a:r>
            <a:r>
              <a:rPr lang="ru-RU" sz="2600" dirty="0" err="1">
                <a:solidFill>
                  <a:srgbClr val="012D71"/>
                </a:solidFill>
              </a:rPr>
              <a:t>Web</a:t>
            </a:r>
            <a:r>
              <a:rPr lang="ru-RU" sz="2600" dirty="0">
                <a:solidFill>
                  <a:srgbClr val="012D71"/>
                </a:solidFill>
              </a:rPr>
              <a:t> 2.0 и облачных технологиях. </a:t>
            </a:r>
          </a:p>
          <a:p>
            <a:pPr marL="361950" indent="-361950">
              <a:spcAft>
                <a:spcPts val="12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Социальная составляющая проекта, позволяющая ему существовать неограниченно долгое время.</a:t>
            </a:r>
          </a:p>
          <a:p>
            <a:pPr marL="361950" indent="-361950">
              <a:spcAft>
                <a:spcPts val="12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Сервисы проекта можно использовать даже при наличии собственного сайта на других платформах.</a:t>
            </a:r>
          </a:p>
        </p:txBody>
      </p:sp>
      <p:sp>
        <p:nvSpPr>
          <p:cNvPr id="15364" name="Rectangle 10"/>
          <p:cNvSpPr>
            <a:spLocks noChangeArrowheads="1"/>
          </p:cNvSpPr>
          <p:nvPr/>
        </p:nvSpPr>
        <p:spPr bwMode="auto">
          <a:xfrm>
            <a:off x="0" y="908050"/>
            <a:ext cx="91440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 algn="just"/>
            <a:r>
              <a:rPr lang="ru-RU" sz="4000" b="1">
                <a:solidFill>
                  <a:srgbClr val="012D71"/>
                </a:solidFill>
              </a:rPr>
              <a:t>           РЕШЕНИЕ:</a:t>
            </a:r>
            <a:endParaRPr lang="en-US" sz="4000" b="1">
              <a:solidFill>
                <a:srgbClr val="012D71"/>
              </a:solidFill>
            </a:endParaRPr>
          </a:p>
        </p:txBody>
      </p:sp>
      <p:pic>
        <p:nvPicPr>
          <p:cNvPr id="15365" name="Рисунок 7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3284538"/>
            <a:ext cx="9144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algn="ctr"/>
            <a:r>
              <a:rPr lang="ru-RU" sz="2500" i="1">
                <a:solidFill>
                  <a:srgbClr val="012D71"/>
                </a:solidFill>
              </a:rPr>
              <a:t>Примеры </a:t>
            </a:r>
            <a:r>
              <a:rPr lang="en-US" sz="2500" i="1">
                <a:solidFill>
                  <a:srgbClr val="012D71"/>
                </a:solidFill>
              </a:rPr>
              <a:t>Flash-</a:t>
            </a:r>
            <a:r>
              <a:rPr lang="ru-RU" sz="2500" i="1">
                <a:solidFill>
                  <a:srgbClr val="012D71"/>
                </a:solidFill>
              </a:rPr>
              <a:t>тестов:</a:t>
            </a:r>
          </a:p>
        </p:txBody>
      </p:sp>
      <p:pic>
        <p:nvPicPr>
          <p:cNvPr id="51203" name="Рисунок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982663"/>
            <a:ext cx="9063037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Рисунок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873125"/>
            <a:ext cx="6923087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Рисунок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833438"/>
            <a:ext cx="6980237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0" y="1016000"/>
            <a:ext cx="9144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500">
                <a:solidFill>
                  <a:srgbClr val="012D71"/>
                </a:solidFill>
              </a:rPr>
              <a:t>Можно использовать возможности мультимедийных досок</a:t>
            </a:r>
          </a:p>
        </p:txBody>
      </p:sp>
      <p:pic>
        <p:nvPicPr>
          <p:cNvPr id="55299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5" y="1785938"/>
            <a:ext cx="865187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36625"/>
            <a:ext cx="7259637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884238" y="1574800"/>
            <a:ext cx="73025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indent="355600"/>
            <a:r>
              <a:rPr lang="ru-RU" sz="2500">
                <a:solidFill>
                  <a:srgbClr val="012D71"/>
                </a:solidFill>
              </a:rPr>
              <a:t>На доске можно:</a:t>
            </a:r>
          </a:p>
          <a:p>
            <a:pPr indent="355600"/>
            <a:endParaRPr lang="ru-RU" sz="2500">
              <a:solidFill>
                <a:srgbClr val="012D71"/>
              </a:solidFill>
            </a:endParaRPr>
          </a:p>
          <a:p>
            <a:pPr indent="355600">
              <a:buFont typeface="Arial" charset="0"/>
              <a:buChar char="–"/>
            </a:pPr>
            <a:r>
              <a:rPr lang="ru-RU" sz="2500">
                <a:solidFill>
                  <a:srgbClr val="012D71"/>
                </a:solidFill>
              </a:rPr>
              <a:t>Рисовать;</a:t>
            </a:r>
          </a:p>
          <a:p>
            <a:pPr indent="355600">
              <a:buFont typeface="Arial" charset="0"/>
              <a:buChar char="–"/>
            </a:pPr>
            <a:r>
              <a:rPr lang="ru-RU" sz="2500">
                <a:solidFill>
                  <a:srgbClr val="012D71"/>
                </a:solidFill>
              </a:rPr>
              <a:t>Добавлять текст;</a:t>
            </a:r>
          </a:p>
          <a:p>
            <a:pPr indent="355600">
              <a:buFont typeface="Arial" charset="0"/>
              <a:buChar char="–"/>
            </a:pPr>
            <a:r>
              <a:rPr lang="ru-RU" sz="2500">
                <a:solidFill>
                  <a:srgbClr val="012D71"/>
                </a:solidFill>
              </a:rPr>
              <a:t>Добавлять</a:t>
            </a:r>
            <a:r>
              <a:rPr lang="ru-RU"/>
              <a:t> </a:t>
            </a:r>
            <a:r>
              <a:rPr lang="ru-RU" sz="2500">
                <a:solidFill>
                  <a:srgbClr val="012D71"/>
                </a:solidFill>
              </a:rPr>
              <a:t>рисунки;</a:t>
            </a:r>
          </a:p>
          <a:p>
            <a:pPr indent="355600">
              <a:buFont typeface="Arial" charset="0"/>
              <a:buChar char="–"/>
            </a:pPr>
            <a:r>
              <a:rPr lang="ru-RU" sz="2500">
                <a:solidFill>
                  <a:srgbClr val="012D71"/>
                </a:solidFill>
              </a:rPr>
              <a:t>Добавлять</a:t>
            </a:r>
            <a:r>
              <a:rPr lang="ru-RU"/>
              <a:t> </a:t>
            </a:r>
            <a:r>
              <a:rPr lang="ru-RU" sz="2500">
                <a:solidFill>
                  <a:srgbClr val="012D71"/>
                </a:solidFill>
              </a:rPr>
              <a:t>видео;</a:t>
            </a:r>
          </a:p>
          <a:p>
            <a:pPr indent="355600">
              <a:buFont typeface="Arial" charset="0"/>
              <a:buChar char="–"/>
            </a:pPr>
            <a:r>
              <a:rPr lang="ru-RU" sz="2500">
                <a:solidFill>
                  <a:srgbClr val="012D71"/>
                </a:solidFill>
              </a:rPr>
              <a:t>Сохранять созданные изображения;</a:t>
            </a:r>
          </a:p>
          <a:p>
            <a:pPr indent="355600">
              <a:buFont typeface="Arial" charset="0"/>
              <a:buChar char="–"/>
            </a:pPr>
            <a:r>
              <a:rPr lang="ru-RU" sz="2500">
                <a:solidFill>
                  <a:srgbClr val="012D71"/>
                </a:solidFill>
              </a:rPr>
              <a:t>Сохранять</a:t>
            </a:r>
            <a:r>
              <a:rPr lang="ru-RU"/>
              <a:t> </a:t>
            </a:r>
            <a:r>
              <a:rPr lang="ru-RU" sz="2500">
                <a:solidFill>
                  <a:srgbClr val="012D71"/>
                </a:solidFill>
              </a:rPr>
              <a:t>текущий проект;</a:t>
            </a:r>
          </a:p>
          <a:p>
            <a:pPr indent="355600">
              <a:buFont typeface="Arial" charset="0"/>
              <a:buChar char="–"/>
            </a:pPr>
            <a:r>
              <a:rPr lang="ru-RU" sz="2500">
                <a:solidFill>
                  <a:srgbClr val="012D71"/>
                </a:solidFill>
              </a:rPr>
              <a:t>Загружать созданный ранее проект.</a:t>
            </a:r>
          </a:p>
        </p:txBody>
      </p:sp>
      <p:pic>
        <p:nvPicPr>
          <p:cNvPr id="56324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07950" y="1706563"/>
            <a:ext cx="8956675" cy="198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indent="355600"/>
            <a:r>
              <a:rPr lang="ru-RU" sz="2600" b="1" i="1">
                <a:solidFill>
                  <a:srgbClr val="012D71"/>
                </a:solidFill>
              </a:rPr>
              <a:t>Конструктор дистанционных курсов</a:t>
            </a:r>
            <a:r>
              <a:rPr lang="ru-RU" sz="2600">
                <a:solidFill>
                  <a:srgbClr val="012D71"/>
                </a:solidFill>
              </a:rPr>
              <a:t> и </a:t>
            </a:r>
            <a:r>
              <a:rPr lang="en-US" sz="2600" b="1" i="1">
                <a:solidFill>
                  <a:srgbClr val="012D71"/>
                </a:solidFill>
              </a:rPr>
              <a:t>Flash-</a:t>
            </a:r>
            <a:r>
              <a:rPr lang="ru-RU" sz="2600" b="1" i="1">
                <a:solidFill>
                  <a:srgbClr val="012D71"/>
                </a:solidFill>
              </a:rPr>
              <a:t>Конструктор </a:t>
            </a:r>
            <a:r>
              <a:rPr lang="ru-RU" sz="2600">
                <a:solidFill>
                  <a:srgbClr val="012D71"/>
                </a:solidFill>
              </a:rPr>
              <a:t>Образовательного портала «Классная Оценка» позволяет преподавателю </a:t>
            </a:r>
            <a:r>
              <a:rPr lang="ru-RU" sz="2600" b="1" i="1">
                <a:solidFill>
                  <a:srgbClr val="012D71"/>
                </a:solidFill>
              </a:rPr>
              <a:t>создавать</a:t>
            </a:r>
            <a:r>
              <a:rPr lang="ru-RU" sz="2600">
                <a:solidFill>
                  <a:srgbClr val="012D71"/>
                </a:solidFill>
              </a:rPr>
              <a:t> собственные</a:t>
            </a:r>
            <a:r>
              <a:rPr lang="ru-RU" sz="2600" b="1" i="1">
                <a:solidFill>
                  <a:srgbClr val="012D71"/>
                </a:solidFill>
              </a:rPr>
              <a:t> учебные курсы с</a:t>
            </a:r>
            <a:r>
              <a:rPr lang="ru-RU" sz="2600">
                <a:solidFill>
                  <a:srgbClr val="012D71"/>
                </a:solidFill>
              </a:rPr>
              <a:t> использованием </a:t>
            </a:r>
            <a:r>
              <a:rPr lang="ru-RU" sz="2600" b="1" i="1">
                <a:solidFill>
                  <a:srgbClr val="012D71"/>
                </a:solidFill>
              </a:rPr>
              <a:t>мультимедийных частей </a:t>
            </a:r>
            <a:r>
              <a:rPr lang="ru-RU" sz="2600">
                <a:solidFill>
                  <a:srgbClr val="012D71"/>
                </a:solidFill>
              </a:rPr>
              <a:t>из разных медиатек</a:t>
            </a:r>
          </a:p>
        </p:txBody>
      </p:sp>
      <p:pic>
        <p:nvPicPr>
          <p:cNvPr id="57347" name="Рисунок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215900" y="1863725"/>
            <a:ext cx="8712200" cy="109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0000" tIns="0" rIns="180000" bIns="0" anchor="ctr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rgbClr val="71012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возможности проекта «Классная Оценка»</a:t>
            </a:r>
          </a:p>
        </p:txBody>
      </p:sp>
      <p:pic>
        <p:nvPicPr>
          <p:cNvPr id="17411" name="Рисунок 7" descr="Untitled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675" y="3749675"/>
            <a:ext cx="4395788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6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 l="9447" t="25301" r="18262" b="13802"/>
          <a:stretch>
            <a:fillRect/>
          </a:stretch>
        </p:blipFill>
        <p:spPr bwMode="auto">
          <a:xfrm>
            <a:off x="0" y="1592263"/>
            <a:ext cx="91440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1"/>
          <p:cNvSpPr>
            <a:spLocks noChangeArrowheads="1"/>
          </p:cNvSpPr>
          <p:nvPr/>
        </p:nvSpPr>
        <p:spPr bwMode="auto">
          <a:xfrm>
            <a:off x="179512" y="1160748"/>
            <a:ext cx="8893175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Электронные дневники, табели и расписание</a:t>
            </a:r>
            <a:r>
              <a:rPr lang="ru-RU" sz="2800" i="1" dirty="0">
                <a:solidFill>
                  <a:srgbClr val="012D71"/>
                </a:solidFill>
              </a:rPr>
              <a:t> </a:t>
            </a:r>
            <a:r>
              <a:rPr lang="ru-RU" sz="2800" dirty="0">
                <a:solidFill>
                  <a:srgbClr val="012D71"/>
                </a:solidFill>
              </a:rPr>
              <a:t>– электронные журналы, дневники и табели, рейтинги,  автоматический перевод в различные системы оценивания.</a:t>
            </a: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Создание отчётов и проведение отчетности</a:t>
            </a:r>
            <a:r>
              <a:rPr lang="ru-RU" sz="2800" dirty="0" smtClean="0">
                <a:solidFill>
                  <a:srgbClr val="012D7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800" b="1" i="1" dirty="0" smtClean="0">
                <a:solidFill>
                  <a:srgbClr val="012D71"/>
                </a:solidFill>
              </a:rPr>
              <a:t>Автоматизированный </a:t>
            </a:r>
            <a:r>
              <a:rPr lang="ru-RU" sz="2800" b="1" i="1" dirty="0">
                <a:solidFill>
                  <a:srgbClr val="012D71"/>
                </a:solidFill>
              </a:rPr>
              <a:t>перевод организации на новый учебный год</a:t>
            </a:r>
            <a:r>
              <a:rPr lang="ru-RU" sz="2800" i="1" dirty="0">
                <a:solidFill>
                  <a:srgbClr val="012D7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Задачи</a:t>
            </a:r>
            <a:r>
              <a:rPr lang="ru-RU" sz="2800" dirty="0">
                <a:solidFill>
                  <a:srgbClr val="012D71"/>
                </a:solidFill>
              </a:rPr>
              <a:t> – создавайте задачи и отслеживайте их выполнение.</a:t>
            </a:r>
            <a:r>
              <a:rPr lang="ru-RU" sz="2800" i="1" dirty="0">
                <a:solidFill>
                  <a:srgbClr val="012D71"/>
                </a:solidFill>
              </a:rPr>
              <a:t> </a:t>
            </a:r>
            <a:endParaRPr lang="en-US" sz="2800" i="1" dirty="0">
              <a:solidFill>
                <a:srgbClr val="012D7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Электронные формы </a:t>
            </a:r>
            <a:r>
              <a:rPr lang="ru-RU" sz="2800" dirty="0">
                <a:solidFill>
                  <a:srgbClr val="012D71"/>
                </a:solidFill>
              </a:rPr>
              <a:t>– создавайте необходимых формы на сайте: заявка на участие, опрос и др.</a:t>
            </a:r>
          </a:p>
        </p:txBody>
      </p:sp>
      <p:pic>
        <p:nvPicPr>
          <p:cNvPr id="19459" name="Рисунок 6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4"/>
          <p:cNvSpPr>
            <a:spLocks noChangeArrowheads="1"/>
          </p:cNvSpPr>
          <p:nvPr/>
        </p:nvSpPr>
        <p:spPr bwMode="auto">
          <a:xfrm>
            <a:off x="0" y="1129092"/>
            <a:ext cx="9144000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/>
            <a:r>
              <a:rPr lang="ru-RU" sz="2800" dirty="0">
                <a:solidFill>
                  <a:srgbClr val="012D71"/>
                </a:solidFill>
              </a:rPr>
              <a:t>Платформа, позволяющая:</a:t>
            </a:r>
            <a:endParaRPr lang="en-US" sz="2800" dirty="0">
              <a:solidFill>
                <a:srgbClr val="012D71"/>
              </a:solidFill>
            </a:endParaRPr>
          </a:p>
          <a:p>
            <a:pPr indent="180975"/>
            <a:endParaRPr lang="ru-RU" sz="1100" dirty="0">
              <a:solidFill>
                <a:srgbClr val="012D71"/>
              </a:solidFill>
            </a:endParaRPr>
          </a:p>
          <a:p>
            <a:pPr marL="627063" lvl="1" indent="-2667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создавать электронные образовательные ресурсы, </a:t>
            </a:r>
          </a:p>
          <a:p>
            <a:pPr marL="627063" lvl="1" indent="-2667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проводить </a:t>
            </a:r>
            <a:r>
              <a:rPr lang="en-US" sz="2800" dirty="0">
                <a:solidFill>
                  <a:srgbClr val="012D71"/>
                </a:solidFill>
              </a:rPr>
              <a:t>on-line </a:t>
            </a:r>
            <a:r>
              <a:rPr lang="ru-RU" sz="2800" dirty="0">
                <a:solidFill>
                  <a:srgbClr val="012D71"/>
                </a:solidFill>
              </a:rPr>
              <a:t>обучение, </a:t>
            </a:r>
          </a:p>
          <a:p>
            <a:pPr marL="627063" lvl="1" indent="-2667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создавать </a:t>
            </a:r>
            <a:r>
              <a:rPr lang="ru-RU" sz="2800" dirty="0" smtClean="0">
                <a:solidFill>
                  <a:srgbClr val="012D71"/>
                </a:solidFill>
              </a:rPr>
              <a:t>порталы:</a:t>
            </a:r>
            <a:br>
              <a:rPr lang="ru-RU" sz="2800" dirty="0" smtClean="0">
                <a:solidFill>
                  <a:srgbClr val="012D71"/>
                </a:solidFill>
              </a:rPr>
            </a:br>
            <a:r>
              <a:rPr lang="ru-RU" sz="2800" dirty="0" smtClean="0">
                <a:solidFill>
                  <a:srgbClr val="012D71"/>
                </a:solidFill>
              </a:rPr>
              <a:t> - как </a:t>
            </a:r>
            <a:r>
              <a:rPr lang="ru-RU" sz="2800" dirty="0">
                <a:solidFill>
                  <a:srgbClr val="012D71"/>
                </a:solidFill>
              </a:rPr>
              <a:t>отдельных учебных </a:t>
            </a:r>
            <a:r>
              <a:rPr lang="ru-RU" sz="2800" dirty="0" smtClean="0">
                <a:solidFill>
                  <a:srgbClr val="012D71"/>
                </a:solidFill>
              </a:rPr>
              <a:t>заведений,</a:t>
            </a:r>
            <a:br>
              <a:rPr lang="ru-RU" sz="2800" dirty="0" smtClean="0">
                <a:solidFill>
                  <a:srgbClr val="012D71"/>
                </a:solidFill>
              </a:rPr>
            </a:br>
            <a:r>
              <a:rPr lang="ru-RU" sz="2800" dirty="0" smtClean="0">
                <a:solidFill>
                  <a:srgbClr val="012D71"/>
                </a:solidFill>
              </a:rPr>
              <a:t> - регионов с интеграцией сайтов региона,</a:t>
            </a:r>
          </a:p>
          <a:p>
            <a:pPr marL="627063" lvl="1" indent="-266700"/>
            <a:r>
              <a:rPr lang="ru-RU" sz="2800" dirty="0" smtClean="0">
                <a:solidFill>
                  <a:srgbClr val="012D71"/>
                </a:solidFill>
              </a:rPr>
              <a:t>    - персональные порталы учителей со всем </a:t>
            </a:r>
            <a:br>
              <a:rPr lang="ru-RU" sz="2800" dirty="0" smtClean="0">
                <a:solidFill>
                  <a:srgbClr val="012D71"/>
                </a:solidFill>
              </a:rPr>
            </a:br>
            <a:r>
              <a:rPr lang="ru-RU" sz="2800" dirty="0" smtClean="0">
                <a:solidFill>
                  <a:srgbClr val="012D71"/>
                </a:solidFill>
              </a:rPr>
              <a:t>   набором инструментария для работы с </a:t>
            </a:r>
            <a:br>
              <a:rPr lang="ru-RU" sz="2800" dirty="0" smtClean="0">
                <a:solidFill>
                  <a:srgbClr val="012D71"/>
                </a:solidFill>
              </a:rPr>
            </a:br>
            <a:r>
              <a:rPr lang="ru-RU" sz="2800" dirty="0" smtClean="0">
                <a:solidFill>
                  <a:srgbClr val="012D71"/>
                </a:solidFill>
              </a:rPr>
              <a:t>   сервисами </a:t>
            </a:r>
            <a:r>
              <a:rPr lang="ru-RU" sz="2800" dirty="0" err="1">
                <a:solidFill>
                  <a:srgbClr val="012D71"/>
                </a:solidFill>
              </a:rPr>
              <a:t>Web</a:t>
            </a:r>
            <a:r>
              <a:rPr lang="ru-RU" sz="2800" dirty="0">
                <a:solidFill>
                  <a:srgbClr val="012D71"/>
                </a:solidFill>
              </a:rPr>
              <a:t> 2.0 и </a:t>
            </a:r>
            <a:r>
              <a:rPr lang="ru-RU" sz="2800" dirty="0" smtClean="0">
                <a:solidFill>
                  <a:srgbClr val="012D71"/>
                </a:solidFill>
              </a:rPr>
              <a:t>облачными технологиями.</a:t>
            </a:r>
            <a:endParaRPr lang="ru-RU" sz="2800" dirty="0">
              <a:solidFill>
                <a:srgbClr val="012D71"/>
              </a:solidFill>
            </a:endParaRPr>
          </a:p>
          <a:p>
            <a:pPr marL="627063" lvl="1" indent="-2667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пользователям общаться в рамках своих групп и др.</a:t>
            </a:r>
          </a:p>
        </p:txBody>
      </p:sp>
      <p:pic>
        <p:nvPicPr>
          <p:cNvPr id="16387" name="Рисунок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575" y="1895475"/>
            <a:ext cx="2876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4743450"/>
            <a:ext cx="290988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75" y="3319463"/>
            <a:ext cx="3157538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b="1" i="1">
                <a:solidFill>
                  <a:srgbClr val="012D71"/>
                </a:solidFill>
              </a:rPr>
              <a:t>Компьютерная интегрированная </a:t>
            </a:r>
            <a:r>
              <a:rPr lang="ru-RU" sz="2600" i="1">
                <a:solidFill>
                  <a:srgbClr val="012D71"/>
                </a:solidFill>
              </a:rPr>
              <a:t>платформа для обучения</a:t>
            </a:r>
            <a:r>
              <a:rPr lang="ru-RU" sz="2600" b="1" i="1">
                <a:solidFill>
                  <a:srgbClr val="012D71"/>
                </a:solidFill>
              </a:rPr>
              <a:t>.</a:t>
            </a:r>
            <a:r>
              <a:rPr lang="ru-RU" sz="2600">
                <a:solidFill>
                  <a:srgbClr val="012D71"/>
                </a:solidFill>
              </a:rPr>
              <a:t> </a:t>
            </a: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013" y="4994275"/>
            <a:ext cx="2935287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816475"/>
            <a:ext cx="28733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8" y="1895475"/>
            <a:ext cx="29559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5988" y="1822450"/>
            <a:ext cx="2973387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Рисунок 10" descr="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575" y="1895475"/>
            <a:ext cx="2876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4743450"/>
            <a:ext cx="290988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75" y="3319463"/>
            <a:ext cx="3157538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911225"/>
            <a:ext cx="9144000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Позволяет создать </a:t>
            </a:r>
            <a:r>
              <a:rPr lang="ru-RU" sz="2600" b="1" i="1">
                <a:solidFill>
                  <a:srgbClr val="012D71"/>
                </a:solidFill>
              </a:rPr>
              <a:t>полноценную</a:t>
            </a:r>
            <a:r>
              <a:rPr lang="ru-RU" sz="2600" i="1">
                <a:solidFill>
                  <a:srgbClr val="012D71"/>
                </a:solidFill>
              </a:rPr>
              <a:t> </a:t>
            </a:r>
            <a:r>
              <a:rPr lang="ru-RU" sz="2600" b="1" i="1">
                <a:solidFill>
                  <a:srgbClr val="012D71"/>
                </a:solidFill>
              </a:rPr>
              <a:t>систему информатизации учебного процесса.</a:t>
            </a:r>
            <a:r>
              <a:rPr lang="ru-RU" sz="2600">
                <a:solidFill>
                  <a:srgbClr val="012D71"/>
                </a:solidFill>
              </a:rPr>
              <a:t> </a:t>
            </a: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013" y="4994275"/>
            <a:ext cx="2935287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816475"/>
            <a:ext cx="28733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8" y="1895475"/>
            <a:ext cx="29559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5988" y="1822450"/>
            <a:ext cx="2973387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6"/>
          <p:cNvSpPr>
            <a:spLocks noChangeArrowheads="1"/>
          </p:cNvSpPr>
          <p:nvPr/>
        </p:nvSpPr>
        <p:spPr bwMode="auto">
          <a:xfrm>
            <a:off x="190500" y="2024063"/>
            <a:ext cx="8763000" cy="4394200"/>
          </a:xfrm>
          <a:prstGeom prst="rect">
            <a:avLst/>
          </a:prstGeom>
          <a:solidFill>
            <a:schemeClr val="bg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Электронные дневник и журнал,</a:t>
            </a:r>
          </a:p>
          <a:p>
            <a:pPr marL="450850" indent="-450850">
              <a:buFont typeface="Times New Roman" pitchFamily="18" charset="0"/>
              <a:buChar char="−"/>
            </a:pPr>
            <a:endParaRPr lang="ru-RU" sz="1000" i="1">
              <a:solidFill>
                <a:srgbClr val="012D71"/>
              </a:solidFill>
            </a:endParaRPr>
          </a:p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Система персональных сообщений и рассылки,</a:t>
            </a:r>
          </a:p>
          <a:p>
            <a:pPr marL="450850" indent="-450850">
              <a:buFont typeface="Times New Roman" pitchFamily="18" charset="0"/>
              <a:buChar char="−"/>
            </a:pPr>
            <a:endParaRPr lang="ru-RU" sz="1000" i="1">
              <a:solidFill>
                <a:srgbClr val="012D71"/>
              </a:solidFill>
            </a:endParaRPr>
          </a:p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Фотогалереи и Видеогалереи,</a:t>
            </a:r>
          </a:p>
          <a:p>
            <a:pPr marL="450850" indent="-450850"/>
            <a:endParaRPr lang="ru-RU" sz="1000" i="1">
              <a:solidFill>
                <a:srgbClr val="012D71"/>
              </a:solidFill>
            </a:endParaRPr>
          </a:p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Форум</a:t>
            </a:r>
            <a:r>
              <a:rPr lang="ru-RU" sz="3000" i="1">
                <a:solidFill>
                  <a:srgbClr val="012D71"/>
                </a:solidFill>
              </a:rPr>
              <a:t>,</a:t>
            </a:r>
          </a:p>
          <a:p>
            <a:pPr marL="450850" indent="-450850">
              <a:buFont typeface="Times New Roman" pitchFamily="18" charset="0"/>
              <a:buChar char="−"/>
            </a:pPr>
            <a:endParaRPr lang="ru-RU" sz="1000" i="1">
              <a:solidFill>
                <a:srgbClr val="012D71"/>
              </a:solidFill>
            </a:endParaRPr>
          </a:p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Блоги,</a:t>
            </a:r>
          </a:p>
          <a:p>
            <a:pPr marL="450850" indent="-450850">
              <a:buFont typeface="Times New Roman" pitchFamily="18" charset="0"/>
              <a:buChar char="−"/>
            </a:pPr>
            <a:endParaRPr lang="ru-RU" sz="1000" i="1">
              <a:solidFill>
                <a:srgbClr val="012D71"/>
              </a:solidFill>
            </a:endParaRPr>
          </a:p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Конкурсы и опросы,</a:t>
            </a:r>
          </a:p>
          <a:p>
            <a:pPr marL="450850" indent="-450850">
              <a:buFont typeface="Times New Roman" pitchFamily="18" charset="0"/>
              <a:buChar char="−"/>
            </a:pPr>
            <a:endParaRPr lang="ru-RU" sz="1000" i="1">
              <a:solidFill>
                <a:srgbClr val="012D71"/>
              </a:solidFill>
            </a:endParaRPr>
          </a:p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Электронная библиотека и медиатека,</a:t>
            </a:r>
          </a:p>
          <a:p>
            <a:pPr marL="450850" indent="-450850">
              <a:buFont typeface="Times New Roman" pitchFamily="18" charset="0"/>
              <a:buChar char="−"/>
            </a:pPr>
            <a:endParaRPr lang="ru-RU" sz="1000" i="1">
              <a:solidFill>
                <a:srgbClr val="012D71"/>
              </a:solidFill>
            </a:endParaRPr>
          </a:p>
          <a:p>
            <a:pPr marL="450850" indent="-450850">
              <a:buFont typeface="Times New Roman" pitchFamily="18" charset="0"/>
              <a:buChar char="−"/>
            </a:pPr>
            <a:r>
              <a:rPr lang="ru-RU" sz="2600" i="1">
                <a:solidFill>
                  <a:srgbClr val="012D71"/>
                </a:solidFill>
              </a:rPr>
              <a:t>Internet-конференции и т.д.</a:t>
            </a:r>
          </a:p>
        </p:txBody>
      </p:sp>
      <p:pic>
        <p:nvPicPr>
          <p:cNvPr id="21515" name="Рисунок 11" descr="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Дает возможность преподавателям вести </a:t>
            </a:r>
            <a:r>
              <a:rPr lang="ru-RU" sz="2600" b="1" i="1">
                <a:solidFill>
                  <a:srgbClr val="012D71"/>
                </a:solidFill>
              </a:rPr>
              <a:t>полный мониторинг текущей успеваемости учащихся. 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36725"/>
            <a:ext cx="521335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2960688"/>
            <a:ext cx="453866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0" y="903288"/>
            <a:ext cx="9144000" cy="277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Дает возможность руководителям учреждений образования вести </a:t>
            </a:r>
            <a:r>
              <a:rPr lang="ru-RU" sz="2600" b="1" i="1">
                <a:solidFill>
                  <a:srgbClr val="012D71"/>
                </a:solidFill>
              </a:rPr>
              <a:t>календарное планирование</a:t>
            </a:r>
            <a:r>
              <a:rPr lang="ru-RU" sz="2600" i="1">
                <a:solidFill>
                  <a:srgbClr val="012D71"/>
                </a:solidFill>
              </a:rPr>
              <a:t>, </a:t>
            </a:r>
            <a:r>
              <a:rPr lang="ru-RU" sz="2600" b="1" i="1">
                <a:solidFill>
                  <a:srgbClr val="012D71"/>
                </a:solidFill>
              </a:rPr>
              <a:t>полный учет работы </a:t>
            </a:r>
            <a:r>
              <a:rPr lang="ru-RU" sz="2600" i="1">
                <a:solidFill>
                  <a:srgbClr val="012D71"/>
                </a:solidFill>
              </a:rPr>
              <a:t>сотрудников и учащихся в течение года</a:t>
            </a:r>
            <a:r>
              <a:rPr lang="ru-RU" sz="2600" b="1" i="1">
                <a:solidFill>
                  <a:srgbClr val="012D71"/>
                </a:solidFill>
              </a:rPr>
              <a:t>. </a:t>
            </a:r>
          </a:p>
          <a:p>
            <a:endParaRPr lang="ru-RU" sz="2600" b="1" i="1">
              <a:solidFill>
                <a:srgbClr val="012D71"/>
              </a:solidFill>
            </a:endParaRPr>
          </a:p>
          <a:p>
            <a:r>
              <a:rPr lang="ru-RU" sz="2600" b="1" i="1">
                <a:solidFill>
                  <a:srgbClr val="012D71"/>
                </a:solidFill>
              </a:rPr>
              <a:t>Поурочное </a:t>
            </a:r>
            <a:br>
              <a:rPr lang="ru-RU" sz="2600" b="1" i="1">
                <a:solidFill>
                  <a:srgbClr val="012D71"/>
                </a:solidFill>
              </a:rPr>
            </a:br>
            <a:r>
              <a:rPr lang="ru-RU" sz="2600" b="1" i="1">
                <a:solidFill>
                  <a:srgbClr val="012D71"/>
                </a:solidFill>
              </a:rPr>
              <a:t>планирование.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2406650"/>
            <a:ext cx="647223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1412875"/>
            <a:ext cx="9144000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b="1" i="1">
                <a:solidFill>
                  <a:srgbClr val="012D71"/>
                </a:solidFill>
              </a:rPr>
              <a:t>Электронные формы</a:t>
            </a:r>
            <a:r>
              <a:rPr lang="ru-RU" sz="2600" i="1">
                <a:solidFill>
                  <a:srgbClr val="012D71"/>
                </a:solidFill>
              </a:rPr>
              <a:t> </a:t>
            </a:r>
            <a:r>
              <a:rPr lang="ru-RU" sz="2600">
                <a:solidFill>
                  <a:srgbClr val="012D71"/>
                </a:solidFill>
              </a:rPr>
              <a:t>– создавайте необходимых формы на сайте: заявка на участие, опрос и др.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 l="18423" t="24040" r="18262" b="31860"/>
          <a:stretch>
            <a:fillRect/>
          </a:stretch>
        </p:blipFill>
        <p:spPr bwMode="auto">
          <a:xfrm>
            <a:off x="0" y="2744788"/>
            <a:ext cx="9144000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6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 l="11099" t="25301" r="14246" b="13802"/>
          <a:stretch>
            <a:fillRect/>
          </a:stretch>
        </p:blipFill>
        <p:spPr bwMode="auto">
          <a:xfrm>
            <a:off x="0" y="1681163"/>
            <a:ext cx="914400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6"/>
          <p:cNvSpPr>
            <a:spLocks noChangeArrowheads="1"/>
          </p:cNvSpPr>
          <p:nvPr/>
        </p:nvSpPr>
        <p:spPr bwMode="auto">
          <a:xfrm>
            <a:off x="143508" y="1077699"/>
            <a:ext cx="900049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Регистрация и создание портала организации</a:t>
            </a:r>
            <a:r>
              <a:rPr lang="ru-RU" sz="2800" b="1" dirty="0">
                <a:solidFill>
                  <a:srgbClr val="012D71"/>
                </a:solidFill>
              </a:rPr>
              <a:t> </a:t>
            </a:r>
            <a:r>
              <a:rPr lang="ru-RU" sz="2800" dirty="0">
                <a:solidFill>
                  <a:srgbClr val="012D71"/>
                </a:solidFill>
              </a:rPr>
              <a:t>– простая и быстрая регистрация учебного учреждения любого типа и создание сайта в пять шагов через элементарный конструктор.</a:t>
            </a: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Конструктор дизайна </a:t>
            </a:r>
            <a:r>
              <a:rPr lang="ru-RU" sz="2800" i="1" dirty="0">
                <a:solidFill>
                  <a:srgbClr val="012D71"/>
                </a:solidFill>
              </a:rPr>
              <a:t>сайта </a:t>
            </a:r>
            <a:r>
              <a:rPr lang="ru-RU" sz="2800" dirty="0">
                <a:solidFill>
                  <a:srgbClr val="012D71"/>
                </a:solidFill>
              </a:rPr>
              <a:t>– создайте свой дизайн.</a:t>
            </a:r>
            <a:endParaRPr lang="en-US" sz="2800" dirty="0">
              <a:solidFill>
                <a:srgbClr val="012D7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Создание полноценного сайта учителя</a:t>
            </a:r>
            <a:r>
              <a:rPr lang="ru-RU" sz="2800" dirty="0">
                <a:solidFill>
                  <a:srgbClr val="012D7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800" i="1" dirty="0">
                <a:solidFill>
                  <a:srgbClr val="012D71"/>
                </a:solidFill>
              </a:rPr>
              <a:t>Сайты адаптированы под мобильные устройства.</a:t>
            </a: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Ролевой доступ к функционалу сайта </a:t>
            </a:r>
            <a:r>
              <a:rPr lang="ru-RU" sz="2800" dirty="0">
                <a:solidFill>
                  <a:srgbClr val="012D71"/>
                </a:solidFill>
              </a:rPr>
              <a:t>– для каждой роли пользователя доступен только его функционал.</a:t>
            </a:r>
          </a:p>
        </p:txBody>
      </p:sp>
      <p:pic>
        <p:nvPicPr>
          <p:cNvPr id="59395" name="Рисунок 6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Дает возможность учебному заведению создать </a:t>
            </a:r>
            <a:r>
              <a:rPr lang="ru-RU" sz="2600" b="1" i="1">
                <a:solidFill>
                  <a:srgbClr val="012D71"/>
                </a:solidFill>
              </a:rPr>
              <a:t>собственный многоязычный полноценный современный портал</a:t>
            </a:r>
            <a:r>
              <a:rPr lang="ru-RU" sz="2600" i="1">
                <a:solidFill>
                  <a:srgbClr val="012D71"/>
                </a:solidFill>
              </a:rPr>
              <a:t>…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2333625"/>
            <a:ext cx="6008687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288" y="3319463"/>
            <a:ext cx="59086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6488" y="2241550"/>
            <a:ext cx="655955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Рисунок 6" descr="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88" y="1420813"/>
            <a:ext cx="51657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0" y="874713"/>
            <a:ext cx="91440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indent="273050"/>
            <a:r>
              <a:rPr lang="ru-RU" sz="2600" i="1">
                <a:solidFill>
                  <a:srgbClr val="012D71"/>
                </a:solidFill>
              </a:rPr>
              <a:t>… с удобной интеграцией всех сервисов …</a:t>
            </a:r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3105150"/>
            <a:ext cx="5513388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1738" y="1493838"/>
            <a:ext cx="5402262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6588" y="2917825"/>
            <a:ext cx="5849937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Рисунок 7" descr="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842963"/>
            <a:ext cx="9144000" cy="158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b="1" i="1">
                <a:solidFill>
                  <a:srgbClr val="012D71"/>
                </a:solidFill>
              </a:rPr>
              <a:t>… </a:t>
            </a:r>
            <a:r>
              <a:rPr lang="ru-RU" sz="2600" i="1">
                <a:solidFill>
                  <a:srgbClr val="012D71"/>
                </a:solidFill>
              </a:rPr>
              <a:t>и распределенной системой прав доступа пользова-телей</a:t>
            </a:r>
            <a:r>
              <a:rPr lang="ru-RU" sz="2600" b="1" i="1">
                <a:solidFill>
                  <a:srgbClr val="012D71"/>
                </a:solidFill>
              </a:rPr>
              <a:t>, позволяющей участвовать в наполнении портала практически каждому </a:t>
            </a:r>
            <a:r>
              <a:rPr lang="ru-RU" sz="2600" i="1">
                <a:solidFill>
                  <a:srgbClr val="012D71"/>
                </a:solidFill>
              </a:rPr>
              <a:t>–</a:t>
            </a:r>
            <a:r>
              <a:rPr lang="ru-RU" sz="2600" b="1" i="1">
                <a:solidFill>
                  <a:srgbClr val="012D71"/>
                </a:solidFill>
              </a:rPr>
              <a:t> </a:t>
            </a:r>
            <a:r>
              <a:rPr lang="ru-RU" sz="2600" i="1">
                <a:solidFill>
                  <a:srgbClr val="012D71"/>
                </a:solidFill>
              </a:rPr>
              <a:t>руководителю, преподавателю, учащемуся, родителям и выпускникам 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2463800"/>
            <a:ext cx="89169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 l="22913" t="20157" r="45354" b="9659"/>
          <a:stretch>
            <a:fillRect/>
          </a:stretch>
        </p:blipFill>
        <p:spPr bwMode="auto">
          <a:xfrm>
            <a:off x="4355976" y="943829"/>
            <a:ext cx="4721487" cy="587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Рисунок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 descr="forums_social_microsof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16732"/>
            <a:ext cx="17780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 descr="google.jpg"/>
          <p:cNvPicPr>
            <a:picLocks noChangeAspect="1"/>
          </p:cNvPicPr>
          <p:nvPr/>
        </p:nvPicPr>
        <p:blipFill>
          <a:blip r:embed="rId5" cstate="print"/>
          <a:srcRect l="7326" r="6860" b="18884"/>
          <a:stretch>
            <a:fillRect/>
          </a:stretch>
        </p:blipFill>
        <p:spPr bwMode="auto">
          <a:xfrm>
            <a:off x="0" y="3032956"/>
            <a:ext cx="295275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7" descr="friendlytech.jpg"/>
          <p:cNvPicPr>
            <a:picLocks noChangeAspect="1"/>
          </p:cNvPicPr>
          <p:nvPr/>
        </p:nvPicPr>
        <p:blipFill>
          <a:blip r:embed="rId6" cstate="print"/>
          <a:srcRect l="25728" t="60332" r="2933" b="10400"/>
          <a:stretch>
            <a:fillRect/>
          </a:stretch>
        </p:blipFill>
        <p:spPr bwMode="auto">
          <a:xfrm>
            <a:off x="3275856" y="2672916"/>
            <a:ext cx="2627313" cy="936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16391" name="Рисунок 6" descr="bhvEW.jpg"/>
          <p:cNvPicPr>
            <a:picLocks noChangeAspect="1"/>
          </p:cNvPicPr>
          <p:nvPr/>
        </p:nvPicPr>
        <p:blipFill>
          <a:blip r:embed="rId7" cstate="print"/>
          <a:srcRect l="4855" b="9572"/>
          <a:stretch>
            <a:fillRect/>
          </a:stretch>
        </p:blipFill>
        <p:spPr bwMode="auto">
          <a:xfrm>
            <a:off x="0" y="5049180"/>
            <a:ext cx="30019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2267744" y="2456892"/>
            <a:ext cx="719137" cy="504825"/>
          </a:xfrm>
          <a:prstGeom prst="straightConnector1">
            <a:avLst/>
          </a:prstGeom>
          <a:ln w="666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735796" y="4041068"/>
            <a:ext cx="612155" cy="1042"/>
          </a:xfrm>
          <a:prstGeom prst="straightConnector1">
            <a:avLst/>
          </a:prstGeom>
          <a:ln w="666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087724" y="5301208"/>
            <a:ext cx="684076" cy="179822"/>
          </a:xfrm>
          <a:prstGeom prst="straightConnector1">
            <a:avLst/>
          </a:prstGeom>
          <a:ln w="666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5" name="Рисунок 14" descr="Рисунок1.png"/>
          <p:cNvPicPr>
            <a:picLocks noChangeAspect="1"/>
          </p:cNvPicPr>
          <p:nvPr/>
        </p:nvPicPr>
        <p:blipFill>
          <a:blip r:embed="rId8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99892" y="3284984"/>
            <a:ext cx="1980108" cy="988496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912813"/>
            <a:ext cx="9144000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При этом встроенный </a:t>
            </a:r>
            <a:r>
              <a:rPr lang="ru-RU" sz="2600" b="1" i="1">
                <a:solidFill>
                  <a:srgbClr val="012D71"/>
                </a:solidFill>
              </a:rPr>
              <a:t>Конструктор дизайнов </a:t>
            </a:r>
            <a:r>
              <a:rPr lang="ru-RU" sz="2600" i="1">
                <a:solidFill>
                  <a:srgbClr val="012D71"/>
                </a:solidFill>
              </a:rPr>
              <a:t>позволит </a:t>
            </a:r>
            <a:r>
              <a:rPr lang="ru-RU" sz="2600" b="1" i="1">
                <a:solidFill>
                  <a:srgbClr val="012D71"/>
                </a:solidFill>
              </a:rPr>
              <a:t>сделать сайт эксклюзивным</a:t>
            </a:r>
            <a:endParaRPr lang="ru-RU" sz="2600" i="1">
              <a:solidFill>
                <a:srgbClr val="012D71"/>
              </a:solidFill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1968500"/>
            <a:ext cx="86899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912813"/>
            <a:ext cx="9144000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При этом встроенный </a:t>
            </a:r>
            <a:r>
              <a:rPr lang="ru-RU" sz="2600" b="1" i="1">
                <a:solidFill>
                  <a:srgbClr val="012D71"/>
                </a:solidFill>
              </a:rPr>
              <a:t>Конструктор дизайнов </a:t>
            </a:r>
            <a:r>
              <a:rPr lang="ru-RU" sz="2600" i="1">
                <a:solidFill>
                  <a:srgbClr val="012D71"/>
                </a:solidFill>
              </a:rPr>
              <a:t>позволит </a:t>
            </a:r>
            <a:r>
              <a:rPr lang="ru-RU" sz="2600" b="1" i="1">
                <a:solidFill>
                  <a:srgbClr val="012D71"/>
                </a:solidFill>
              </a:rPr>
              <a:t>сделать сайт эксклюзивным</a:t>
            </a:r>
            <a:endParaRPr lang="ru-RU" sz="2600" i="1">
              <a:solidFill>
                <a:srgbClr val="012D71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1968500"/>
            <a:ext cx="86899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3" y="2035175"/>
            <a:ext cx="6859587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5413" y="2216150"/>
            <a:ext cx="67246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3825" y="1704975"/>
            <a:ext cx="6308725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Рисунок 7" descr="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919163"/>
            <a:ext cx="9144000" cy="228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Создание электронных школьных газет, журналов.</a:t>
            </a:r>
          </a:p>
          <a:p>
            <a:endParaRPr lang="ru-RU" sz="1000" i="1">
              <a:solidFill>
                <a:srgbClr val="012D71"/>
              </a:solidFill>
            </a:endParaRPr>
          </a:p>
          <a:p>
            <a:r>
              <a:rPr lang="ru-RU" sz="2600" i="1">
                <a:solidFill>
                  <a:srgbClr val="012D71"/>
                </a:solidFill>
              </a:rPr>
              <a:t>Проведение родительских собраний, семинаров, совещаний и конференций с помощью встроенного сервиса Интернет-конференций (вебинаров).</a:t>
            </a:r>
          </a:p>
          <a:p>
            <a:endParaRPr lang="ru-RU" sz="1000" i="1">
              <a:solidFill>
                <a:srgbClr val="012D71"/>
              </a:solidFill>
            </a:endParaRPr>
          </a:p>
          <a:p>
            <a:r>
              <a:rPr lang="ru-RU" sz="2600" i="1">
                <a:solidFill>
                  <a:srgbClr val="012D71"/>
                </a:solidFill>
              </a:rPr>
              <a:t>Инструмент для работы методических центров.</a:t>
            </a:r>
          </a:p>
        </p:txBody>
      </p:sp>
      <p:pic>
        <p:nvPicPr>
          <p:cNvPr id="6553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3282950"/>
            <a:ext cx="7402512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150" y="3206750"/>
            <a:ext cx="5668963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Рисунок 5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6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11572" t="25301" r="5977" b="13802"/>
          <a:stretch>
            <a:fillRect/>
          </a:stretch>
        </p:blipFill>
        <p:spPr bwMode="auto">
          <a:xfrm>
            <a:off x="0" y="1881188"/>
            <a:ext cx="9144000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7"/>
          <p:cNvSpPr>
            <a:spLocks noChangeArrowheads="1"/>
          </p:cNvSpPr>
          <p:nvPr/>
        </p:nvSpPr>
        <p:spPr bwMode="auto">
          <a:xfrm>
            <a:off x="107950" y="1052513"/>
            <a:ext cx="903605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buFont typeface="Arial" charset="0"/>
              <a:buChar char="−"/>
            </a:pPr>
            <a:r>
              <a:rPr lang="ru-RU" sz="2800" dirty="0" err="1">
                <a:solidFill>
                  <a:srgbClr val="012D71"/>
                </a:solidFill>
              </a:rPr>
              <a:t>Блоги</a:t>
            </a:r>
            <a:r>
              <a:rPr lang="ru-RU" sz="2800" dirty="0">
                <a:solidFill>
                  <a:srgbClr val="012D71"/>
                </a:solidFill>
              </a:rPr>
              <a:t> 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Форум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Персональные сообщения, массовая рассылка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Социальные сети организации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dirty="0" err="1">
                <a:solidFill>
                  <a:srgbClr val="012D71"/>
                </a:solidFill>
              </a:rPr>
              <a:t>Фотогалерея</a:t>
            </a:r>
            <a:r>
              <a:rPr lang="ru-RU" sz="2800" dirty="0">
                <a:solidFill>
                  <a:srgbClr val="012D71"/>
                </a:solidFill>
              </a:rPr>
              <a:t>, фотопанорамы (3D-экскурсии)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dirty="0">
                <a:solidFill>
                  <a:srgbClr val="012D71"/>
                </a:solidFill>
              </a:rPr>
              <a:t>Создание и проведение конкурсов</a:t>
            </a:r>
            <a:r>
              <a:rPr lang="uk-UA" sz="2800" dirty="0">
                <a:solidFill>
                  <a:srgbClr val="012D71"/>
                </a:solidFill>
              </a:rPr>
              <a:t>, </a:t>
            </a:r>
            <a:r>
              <a:rPr lang="uk-UA" sz="2800" dirty="0" err="1">
                <a:solidFill>
                  <a:srgbClr val="012D71"/>
                </a:solidFill>
              </a:rPr>
              <a:t>опросов</a:t>
            </a:r>
            <a:r>
              <a:rPr lang="ru-RU" sz="2800" dirty="0">
                <a:solidFill>
                  <a:srgbClr val="012D71"/>
                </a:solidFill>
              </a:rPr>
              <a:t> и видеоконференций и др.</a:t>
            </a:r>
            <a:endParaRPr lang="en-US" sz="2800" dirty="0">
              <a:solidFill>
                <a:srgbClr val="012D71"/>
              </a:solidFill>
            </a:endParaRPr>
          </a:p>
          <a:p>
            <a:pPr marL="355600" indent="-355600">
              <a:buFont typeface="Arial" charset="0"/>
              <a:buChar char="−"/>
            </a:pPr>
            <a:r>
              <a:rPr lang="ru-RU" sz="2800" i="1" dirty="0">
                <a:solidFill>
                  <a:srgbClr val="012D71"/>
                </a:solidFill>
              </a:rPr>
              <a:t>Поиск пользователей и тематических групп по всему Порталу «Классная Оценка»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i="1" dirty="0">
                <a:solidFill>
                  <a:srgbClr val="012D71"/>
                </a:solidFill>
              </a:rPr>
              <a:t>Лента событий организации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i="1" dirty="0">
                <a:solidFill>
                  <a:srgbClr val="012D71"/>
                </a:solidFill>
              </a:rPr>
              <a:t>Моя страница</a:t>
            </a:r>
          </a:p>
          <a:p>
            <a:pPr marL="355600" indent="-355600">
              <a:buFont typeface="Arial" charset="0"/>
              <a:buChar char="−"/>
            </a:pPr>
            <a:r>
              <a:rPr lang="ru-RU" sz="2800" i="1" dirty="0">
                <a:solidFill>
                  <a:srgbClr val="012D71"/>
                </a:solidFill>
              </a:rPr>
              <a:t>Приглашение пользователям присоединиться к организации</a:t>
            </a:r>
          </a:p>
        </p:txBody>
      </p:sp>
      <p:pic>
        <p:nvPicPr>
          <p:cNvPr id="67587" name="Рисунок 4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1017588"/>
            <a:ext cx="91440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800" b="1" i="1">
                <a:solidFill>
                  <a:srgbClr val="012D71"/>
                </a:solidFill>
              </a:rPr>
              <a:t>Настройки рассылок </a:t>
            </a:r>
            <a:r>
              <a:rPr lang="ru-RU" sz="2800" i="1">
                <a:solidFill>
                  <a:srgbClr val="012D71"/>
                </a:solidFill>
              </a:rPr>
              <a:t>для пользователей:</a:t>
            </a:r>
          </a:p>
        </p:txBody>
      </p:sp>
      <p:pic>
        <p:nvPicPr>
          <p:cNvPr id="70659" name="Рисунок 4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 cstate="print"/>
          <a:srcRect l="18188" t="10181" r="18971" b="26820"/>
          <a:stretch>
            <a:fillRect/>
          </a:stretch>
        </p:blipFill>
        <p:spPr bwMode="auto">
          <a:xfrm>
            <a:off x="0" y="1549400"/>
            <a:ext cx="91440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15900" y="1052513"/>
            <a:ext cx="8748713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800" b="1" i="1">
                <a:solidFill>
                  <a:srgbClr val="012D71"/>
                </a:solidFill>
              </a:rPr>
              <a:t>Создание на портале </a:t>
            </a:r>
            <a:r>
              <a:rPr lang="ru-RU" sz="2800" i="1">
                <a:solidFill>
                  <a:srgbClr val="012D71"/>
                </a:solidFill>
              </a:rPr>
              <a:t>учебного заведения собственных проектов типа Одноклассники.ру</a:t>
            </a:r>
          </a:p>
        </p:txBody>
      </p:sp>
      <p:pic>
        <p:nvPicPr>
          <p:cNvPr id="71683" name="Рисунок 6" descr="0_657d4_b7f4515f_XL.jp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3288" y="2114550"/>
            <a:ext cx="4430712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Рисунок 5" descr="add-on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2160588"/>
            <a:ext cx="141287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Rectangle 2"/>
          <p:cNvSpPr>
            <a:spLocks noChangeArrowheads="1"/>
          </p:cNvSpPr>
          <p:nvPr/>
        </p:nvSpPr>
        <p:spPr bwMode="auto">
          <a:xfrm>
            <a:off x="179388" y="3749675"/>
            <a:ext cx="4932362" cy="230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273050" indent="-273050" algn="just">
              <a:spcAft>
                <a:spcPts val="1200"/>
              </a:spcAft>
              <a:buFontTx/>
              <a:buChar char="-"/>
            </a:pPr>
            <a:r>
              <a:rPr lang="ru-RU" sz="2800" b="1" i="1">
                <a:solidFill>
                  <a:srgbClr val="3F601A"/>
                </a:solidFill>
              </a:rPr>
              <a:t>Выпускники остаются в поле зрения школы</a:t>
            </a:r>
          </a:p>
          <a:p>
            <a:pPr marL="273050" indent="-273050" algn="just">
              <a:spcAft>
                <a:spcPts val="1200"/>
              </a:spcAft>
              <a:buFontTx/>
              <a:buChar char="-"/>
            </a:pPr>
            <a:r>
              <a:rPr lang="ru-RU" sz="2800" b="1" i="1">
                <a:solidFill>
                  <a:srgbClr val="3F601A"/>
                </a:solidFill>
              </a:rPr>
              <a:t>Дополнительный источник помощи для школы</a:t>
            </a:r>
            <a:endParaRPr lang="ru-RU" sz="2800" i="1">
              <a:solidFill>
                <a:srgbClr val="3F60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944563"/>
            <a:ext cx="9144000" cy="5159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Платформа</a:t>
            </a:r>
            <a:r>
              <a:rPr lang="ru-RU" sz="2600" b="1"/>
              <a:t> </a:t>
            </a:r>
            <a:r>
              <a:rPr lang="ru-RU" sz="2600" b="1" i="1">
                <a:solidFill>
                  <a:srgbClr val="012D71"/>
                </a:solidFill>
              </a:rPr>
              <a:t>специально разработана </a:t>
            </a:r>
            <a:r>
              <a:rPr lang="ru-RU" sz="2600" i="1">
                <a:solidFill>
                  <a:srgbClr val="012D71"/>
                </a:solidFill>
              </a:rPr>
              <a:t>с</a:t>
            </a:r>
            <a:r>
              <a:rPr lang="ru-RU" sz="2600"/>
              <a:t> </a:t>
            </a:r>
            <a:r>
              <a:rPr lang="ru-RU" sz="2600" i="1">
                <a:solidFill>
                  <a:srgbClr val="012D71"/>
                </a:solidFill>
              </a:rPr>
              <a:t>учетом потребностей и специфики национальной школы, с привлечением ведущих преподавателей-методистов учебных заведений.</a:t>
            </a:r>
          </a:p>
          <a:p>
            <a:endParaRPr lang="ru-RU" sz="2600" i="1">
              <a:solidFill>
                <a:srgbClr val="012D71"/>
              </a:solidFill>
            </a:endParaRPr>
          </a:p>
          <a:p>
            <a:endParaRPr lang="ru-RU" sz="2600" i="1">
              <a:solidFill>
                <a:srgbClr val="012D71"/>
              </a:solidFill>
            </a:endParaRPr>
          </a:p>
          <a:p>
            <a:endParaRPr lang="ru-RU" sz="2600" i="1">
              <a:solidFill>
                <a:srgbClr val="012D71"/>
              </a:solidFill>
            </a:endParaRPr>
          </a:p>
          <a:p>
            <a:r>
              <a:rPr lang="ru-RU" sz="2600" i="1">
                <a:solidFill>
                  <a:srgbClr val="012D71"/>
                </a:solidFill>
              </a:rPr>
              <a:t>В создании системы </a:t>
            </a:r>
          </a:p>
          <a:p>
            <a:r>
              <a:rPr lang="ru-RU" sz="2600" i="1">
                <a:solidFill>
                  <a:srgbClr val="012D71"/>
                </a:solidFill>
              </a:rPr>
              <a:t>мониторинга</a:t>
            </a:r>
          </a:p>
          <a:p>
            <a:r>
              <a:rPr lang="ru-RU" sz="2600" i="1">
                <a:solidFill>
                  <a:srgbClr val="012D71"/>
                </a:solidFill>
              </a:rPr>
              <a:t>принимали участие </a:t>
            </a:r>
          </a:p>
          <a:p>
            <a:r>
              <a:rPr lang="ru-RU" sz="2600" i="1">
                <a:solidFill>
                  <a:srgbClr val="012D71"/>
                </a:solidFill>
              </a:rPr>
              <a:t>специалисты </a:t>
            </a:r>
          </a:p>
          <a:p>
            <a:r>
              <a:rPr lang="ru-RU" sz="2600" i="1">
                <a:solidFill>
                  <a:srgbClr val="012D71"/>
                </a:solidFill>
              </a:rPr>
              <a:t>управлений </a:t>
            </a:r>
            <a:br>
              <a:rPr lang="ru-RU" sz="2600" i="1">
                <a:solidFill>
                  <a:srgbClr val="012D71"/>
                </a:solidFill>
              </a:rPr>
            </a:br>
            <a:r>
              <a:rPr lang="ru-RU" sz="2600" i="1">
                <a:solidFill>
                  <a:srgbClr val="012D71"/>
                </a:solidFill>
              </a:rPr>
              <a:t>образования.</a:t>
            </a:r>
          </a:p>
        </p:txBody>
      </p:sp>
      <p:pic>
        <p:nvPicPr>
          <p:cNvPr id="72707" name="Рисунок 3" descr="Untitled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3352800"/>
            <a:ext cx="512127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942975"/>
            <a:ext cx="9144000" cy="2381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Учебные заведения </a:t>
            </a:r>
            <a:r>
              <a:rPr lang="ru-RU" sz="2600" b="1" i="1">
                <a:solidFill>
                  <a:srgbClr val="012D71"/>
                </a:solidFill>
              </a:rPr>
              <a:t>могут использовать </a:t>
            </a:r>
            <a:r>
              <a:rPr lang="ru-RU" sz="2600" i="1">
                <a:solidFill>
                  <a:srgbClr val="012D71"/>
                </a:solidFill>
              </a:rPr>
              <a:t>в своей работе </a:t>
            </a:r>
            <a:r>
              <a:rPr lang="ru-RU" sz="2600" b="1" i="1">
                <a:solidFill>
                  <a:srgbClr val="012D71"/>
                </a:solidFill>
              </a:rPr>
              <a:t>как все сервисы</a:t>
            </a:r>
            <a:r>
              <a:rPr lang="ru-RU" sz="2600" i="1">
                <a:solidFill>
                  <a:srgbClr val="012D71"/>
                </a:solidFill>
              </a:rPr>
              <a:t>, объединяя их в рамках создаваемого Конструктором сайта, </a:t>
            </a:r>
            <a:r>
              <a:rPr lang="ru-RU" sz="2600" b="1" i="1">
                <a:solidFill>
                  <a:srgbClr val="012D71"/>
                </a:solidFill>
              </a:rPr>
              <a:t>так и отдельные модули портала </a:t>
            </a:r>
            <a:r>
              <a:rPr lang="ru-RU" sz="2600" i="1">
                <a:solidFill>
                  <a:srgbClr val="012D71"/>
                </a:solidFill>
              </a:rPr>
              <a:t>«Классная Оценка», которые необходимы учебному заведению в его деятельности.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0" y="3770313"/>
            <a:ext cx="79962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7419975" y="3794125"/>
            <a:ext cx="1423988" cy="2774950"/>
          </a:xfrm>
          <a:prstGeom prst="roundRect">
            <a:avLst/>
          </a:prstGeom>
          <a:solidFill>
            <a:srgbClr val="CB2329">
              <a:alpha val="10000"/>
            </a:srgbClr>
          </a:solidFill>
          <a:ln>
            <a:solidFill>
              <a:srgbClr val="CB2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27013" y="3867150"/>
            <a:ext cx="6900862" cy="1935163"/>
          </a:xfrm>
          <a:prstGeom prst="wedgeRoundRectCallout">
            <a:avLst>
              <a:gd name="adj1" fmla="val 56660"/>
              <a:gd name="adj2" fmla="val -13555"/>
              <a:gd name="adj3" fmla="val 16667"/>
            </a:avLst>
          </a:prstGeom>
          <a:solidFill>
            <a:schemeClr val="bg1">
              <a:alpha val="79000"/>
            </a:schemeClr>
          </a:solidFill>
          <a:ln>
            <a:solidFill>
              <a:srgbClr val="6A9D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i="1">
                <a:solidFill>
                  <a:srgbClr val="012D71"/>
                </a:solidFill>
                <a:latin typeface="Arial" charset="0"/>
                <a:cs typeface="Arial" charset="0"/>
              </a:rPr>
              <a:t>   </a:t>
            </a:r>
            <a:r>
              <a:rPr lang="ru-RU" sz="2500" i="1">
                <a:solidFill>
                  <a:srgbClr val="012D71"/>
                </a:solidFill>
                <a:latin typeface="Arial" charset="0"/>
                <a:cs typeface="Arial" charset="0"/>
              </a:rPr>
              <a:t>В последнем случае, для удобства пользователей, в существующий сайт учебного заведения встраивается сис-тема авторизации «Классной Оценки»</a:t>
            </a:r>
          </a:p>
        </p:txBody>
      </p:sp>
      <p:pic>
        <p:nvPicPr>
          <p:cNvPr id="73734" name="Рисунок 7" descr="LOGO_K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2538" y="4378325"/>
            <a:ext cx="1168400" cy="547688"/>
          </a:xfrm>
          <a:prstGeom prst="rect">
            <a:avLst/>
          </a:prstGeom>
          <a:solidFill>
            <a:schemeClr val="bg1"/>
          </a:solidFill>
          <a:ln w="9525">
            <a:solidFill>
              <a:srgbClr val="CB2329"/>
            </a:solidFill>
            <a:miter lim="800000"/>
            <a:headEnd/>
            <a:tailEnd/>
          </a:ln>
        </p:spPr>
      </p:pic>
      <p:pic>
        <p:nvPicPr>
          <p:cNvPr id="73735" name="Рисунок 7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90500" y="1449388"/>
            <a:ext cx="8799513" cy="396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Интуитивно понятный интерфейс позволяет сделать </a:t>
            </a:r>
            <a:r>
              <a:rPr lang="ru-RU" sz="2600" b="1" i="1">
                <a:solidFill>
                  <a:srgbClr val="012D71"/>
                </a:solidFill>
              </a:rPr>
              <a:t>простой работу пользователя</a:t>
            </a:r>
            <a:r>
              <a:rPr lang="ru-RU" sz="2600" i="1">
                <a:solidFill>
                  <a:srgbClr val="012D71"/>
                </a:solidFill>
              </a:rPr>
              <a:t> учебного заведения, а размещение в сети Internet</a:t>
            </a:r>
            <a:r>
              <a:rPr lang="ru-RU" sz="2600">
                <a:solidFill>
                  <a:srgbClr val="012D71"/>
                </a:solidFill>
              </a:rPr>
              <a:t> </a:t>
            </a:r>
            <a:r>
              <a:rPr lang="ru-RU" sz="2600" i="1">
                <a:solidFill>
                  <a:srgbClr val="012D71"/>
                </a:solidFill>
              </a:rPr>
              <a:t>– получить свободный </a:t>
            </a:r>
            <a:r>
              <a:rPr lang="ru-RU" sz="2600" b="1" i="1">
                <a:solidFill>
                  <a:srgbClr val="012D71"/>
                </a:solidFill>
              </a:rPr>
              <a:t>доступ</a:t>
            </a:r>
            <a:r>
              <a:rPr lang="ru-RU" sz="2600"/>
              <a:t> </a:t>
            </a:r>
            <a:r>
              <a:rPr lang="ru-RU" sz="2600" i="1">
                <a:solidFill>
                  <a:srgbClr val="012D71"/>
                </a:solidFill>
              </a:rPr>
              <a:t>к сайту и сервисам с любого компьютера или мобильного устройства (планшет, смартфон) </a:t>
            </a:r>
            <a:r>
              <a:rPr lang="ru-RU" sz="2600" b="1" i="1">
                <a:solidFill>
                  <a:srgbClr val="012D71"/>
                </a:solidFill>
              </a:rPr>
              <a:t>через web-браузер.</a:t>
            </a:r>
          </a:p>
          <a:p>
            <a:endParaRPr lang="ru-RU" sz="2600" b="1" i="1">
              <a:solidFill>
                <a:srgbClr val="012D71"/>
              </a:solidFill>
            </a:endParaRPr>
          </a:p>
          <a:p>
            <a:endParaRPr lang="ru-RU" sz="2600" b="1" i="1">
              <a:solidFill>
                <a:srgbClr val="012D71"/>
              </a:solidFill>
            </a:endParaRPr>
          </a:p>
          <a:p>
            <a:r>
              <a:rPr lang="ru-RU" sz="2600" b="1" i="1">
                <a:solidFill>
                  <a:srgbClr val="012D71"/>
                </a:solidFill>
              </a:rPr>
              <a:t>Безопасность </a:t>
            </a:r>
            <a:r>
              <a:rPr lang="ru-RU" sz="2600" i="1">
                <a:solidFill>
                  <a:srgbClr val="012D71"/>
                </a:solidFill>
              </a:rPr>
              <a:t>и</a:t>
            </a:r>
            <a:r>
              <a:rPr lang="ru-RU" sz="2600" b="1" i="1">
                <a:solidFill>
                  <a:srgbClr val="012D71"/>
                </a:solidFill>
              </a:rPr>
              <a:t> Надежность </a:t>
            </a:r>
            <a:r>
              <a:rPr lang="ru-RU" sz="2600" i="1">
                <a:solidFill>
                  <a:srgbClr val="012D71"/>
                </a:solidFill>
              </a:rPr>
              <a:t>при работе с сервисами системы.</a:t>
            </a:r>
          </a:p>
        </p:txBody>
      </p:sp>
      <p:pic>
        <p:nvPicPr>
          <p:cNvPr id="74755" name="Рисунок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6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 l="8266" t="25301" r="22751" b="13629"/>
          <a:stretch>
            <a:fillRect/>
          </a:stretch>
        </p:blipFill>
        <p:spPr bwMode="auto">
          <a:xfrm>
            <a:off x="0" y="1412875"/>
            <a:ext cx="9144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"/>
          <p:cNvSpPr>
            <a:spLocks noChangeArrowheads="1"/>
          </p:cNvSpPr>
          <p:nvPr/>
        </p:nvSpPr>
        <p:spPr bwMode="auto">
          <a:xfrm>
            <a:off x="73025" y="1700213"/>
            <a:ext cx="90709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spcAft>
                <a:spcPts val="600"/>
              </a:spcAft>
            </a:pPr>
            <a:r>
              <a:rPr lang="ru-RU" sz="2300" b="1">
                <a:solidFill>
                  <a:srgbClr val="012D71"/>
                </a:solidFill>
              </a:rPr>
              <a:t>7 региональных образовательных порталов:</a:t>
            </a:r>
          </a:p>
        </p:txBody>
      </p:sp>
      <p:pic>
        <p:nvPicPr>
          <p:cNvPr id="75779" name="Рисунок 4" descr="Без имени-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252663"/>
            <a:ext cx="6335712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ая выноска 6"/>
          <p:cNvSpPr/>
          <p:nvPr/>
        </p:nvSpPr>
        <p:spPr>
          <a:xfrm>
            <a:off x="6732588" y="5781675"/>
            <a:ext cx="2376487" cy="719138"/>
          </a:xfrm>
          <a:prstGeom prst="wedgeRectCallout">
            <a:avLst>
              <a:gd name="adj1" fmla="val -74395"/>
              <a:gd name="adj2" fmla="val 17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 Крым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http://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krimedu.com/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732588" y="4845050"/>
            <a:ext cx="2376487" cy="720725"/>
          </a:xfrm>
          <a:prstGeom prst="wedgeRectCallout">
            <a:avLst>
              <a:gd name="adj1" fmla="val -46905"/>
              <a:gd name="adj2" fmla="val -721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Донецкая область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http://donetskedu.com/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156325" y="2271713"/>
            <a:ext cx="2952750" cy="720725"/>
          </a:xfrm>
          <a:prstGeom prst="wedgeRectCallout">
            <a:avLst>
              <a:gd name="adj1" fmla="val -58427"/>
              <a:gd name="adj2" fmla="val 231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Днепропетровская область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http://dnepredu.com/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4925" y="5781675"/>
            <a:ext cx="2592388" cy="719138"/>
          </a:xfrm>
          <a:prstGeom prst="wedgeRectCallout">
            <a:avLst>
              <a:gd name="adj1" fmla="val 89982"/>
              <a:gd name="adj2" fmla="val -397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Одесская область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http://odessaedu.net/ 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4925" y="2271713"/>
            <a:ext cx="2160588" cy="720725"/>
          </a:xfrm>
          <a:prstGeom prst="wedgeRectCallout">
            <a:avLst>
              <a:gd name="adj1" fmla="val 37584"/>
              <a:gd name="adj2" fmla="val 10955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Львовская область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http://lvivedu.com/   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2916238" y="2271713"/>
            <a:ext cx="2735262" cy="720725"/>
          </a:xfrm>
          <a:prstGeom prst="wedgeRectCallout">
            <a:avLst>
              <a:gd name="adj1" fmla="val 24695"/>
              <a:gd name="adj2" fmla="val 2346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Кировоградская область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http://kirovedu.com/ 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4925" y="4845050"/>
            <a:ext cx="2592388" cy="720725"/>
          </a:xfrm>
          <a:prstGeom prst="wedgeRectCallout">
            <a:avLst>
              <a:gd name="adj1" fmla="val 11439"/>
              <a:gd name="adj2" fmla="val -1292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Закарпатская область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http://zakosvita.com.ua/  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5787" name="Rectangle 3"/>
          <p:cNvSpPr>
            <a:spLocks noChangeArrowheads="1"/>
          </p:cNvSpPr>
          <p:nvPr/>
        </p:nvSpPr>
        <p:spPr bwMode="auto">
          <a:xfrm>
            <a:off x="0" y="1016000"/>
            <a:ext cx="9144000" cy="493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algn="ctr"/>
            <a:r>
              <a:rPr lang="ru-RU" sz="3200" b="1" i="1">
                <a:solidFill>
                  <a:srgbClr val="012D71"/>
                </a:solidFill>
              </a:rPr>
              <a:t>Украина</a:t>
            </a:r>
            <a:r>
              <a:rPr lang="en-US" sz="3200" b="1" i="1">
                <a:solidFill>
                  <a:srgbClr val="012D71"/>
                </a:solidFill>
              </a:rPr>
              <a:t>:</a:t>
            </a:r>
            <a:endParaRPr lang="ru-RU" sz="3200" b="1" i="1">
              <a:solidFill>
                <a:srgbClr val="012D71"/>
              </a:solidFill>
            </a:endParaRPr>
          </a:p>
        </p:txBody>
      </p:sp>
      <p:grpSp>
        <p:nvGrpSpPr>
          <p:cNvPr id="75788" name="Группа 14"/>
          <p:cNvGrpSpPr>
            <a:grpSpLocks/>
          </p:cNvGrpSpPr>
          <p:nvPr/>
        </p:nvGrpSpPr>
        <p:grpSpPr bwMode="auto">
          <a:xfrm>
            <a:off x="0" y="0"/>
            <a:ext cx="9144000" cy="931863"/>
            <a:chOff x="0" y="0"/>
            <a:chExt cx="9144001" cy="931735"/>
          </a:xfrm>
        </p:grpSpPr>
        <p:pic>
          <p:nvPicPr>
            <p:cNvPr id="75789" name="Рисунок 17" descr="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93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90" name="Rectangle 10"/>
            <p:cNvSpPr>
              <a:spLocks noChangeArrowheads="1"/>
            </p:cNvSpPr>
            <p:nvPr/>
          </p:nvSpPr>
          <p:spPr bwMode="auto">
            <a:xfrm>
              <a:off x="2555777" y="0"/>
              <a:ext cx="6588224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algn="ctr"/>
              <a:r>
                <a:rPr lang="uk-UA" sz="5400">
                  <a:solidFill>
                    <a:srgbClr val="012D71"/>
                  </a:solidFill>
                  <a:latin typeface="Calibri" pitchFamily="34" charset="0"/>
                </a:rPr>
                <a:t>ЧТО СДЕЛАНО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2" descr="Kazakhstan-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725" y="1844675"/>
            <a:ext cx="372427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10"/>
          <p:cNvSpPr>
            <a:spLocks noChangeArrowheads="1"/>
          </p:cNvSpPr>
          <p:nvPr/>
        </p:nvSpPr>
        <p:spPr bwMode="auto">
          <a:xfrm>
            <a:off x="34925" y="908050"/>
            <a:ext cx="9109075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3525" indent="-263525">
              <a:spcAft>
                <a:spcPts val="600"/>
              </a:spcAft>
              <a:buFont typeface="Arial" charset="0"/>
              <a:buChar char="−"/>
            </a:pPr>
            <a:r>
              <a:rPr lang="ru-RU" sz="2600" b="1" dirty="0">
                <a:solidFill>
                  <a:srgbClr val="012D71"/>
                </a:solidFill>
              </a:rPr>
              <a:t>География</a:t>
            </a:r>
            <a:r>
              <a:rPr lang="ru-RU" sz="2600" dirty="0">
                <a:solidFill>
                  <a:srgbClr val="012D71"/>
                </a:solidFill>
              </a:rPr>
              <a:t> - </a:t>
            </a:r>
            <a:r>
              <a:rPr lang="ru-RU" sz="2600" dirty="0" smtClean="0">
                <a:solidFill>
                  <a:srgbClr val="012D71"/>
                </a:solidFill>
              </a:rPr>
              <a:t>1</a:t>
            </a:r>
            <a:r>
              <a:rPr lang="en-US" sz="2600" dirty="0" smtClean="0">
                <a:solidFill>
                  <a:srgbClr val="012D71"/>
                </a:solidFill>
              </a:rPr>
              <a:t>1</a:t>
            </a:r>
            <a:r>
              <a:rPr lang="ru-RU" sz="2600" dirty="0" smtClean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стран: 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Украина, 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Казахстан, 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Россия, 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Беларусь</a:t>
            </a:r>
            <a:r>
              <a:rPr lang="ru-RU" sz="2600" dirty="0" smtClean="0">
                <a:solidFill>
                  <a:srgbClr val="012D71"/>
                </a:solidFill>
              </a:rPr>
              <a:t>,</a:t>
            </a:r>
            <a:endParaRPr lang="en-US" sz="2600" dirty="0" smtClean="0">
              <a:solidFill>
                <a:srgbClr val="012D71"/>
              </a:solidFill>
            </a:endParaRP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 smtClean="0">
                <a:solidFill>
                  <a:srgbClr val="012D71"/>
                </a:solidFill>
              </a:rPr>
              <a:t>Молдова, </a:t>
            </a:r>
            <a:endParaRPr lang="ru-RU" sz="2600" dirty="0">
              <a:solidFill>
                <a:srgbClr val="012D71"/>
              </a:solidFill>
            </a:endParaRP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Испания, 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Португалия, 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Великобритания,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Польша,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Австрия</a:t>
            </a:r>
          </a:p>
          <a:p>
            <a:pPr marL="533400" lvl="1" indent="-261938">
              <a:spcAft>
                <a:spcPts val="6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ЮАР.</a:t>
            </a:r>
          </a:p>
        </p:txBody>
      </p:sp>
      <p:grpSp>
        <p:nvGrpSpPr>
          <p:cNvPr id="76804" name="Группа 9"/>
          <p:cNvGrpSpPr>
            <a:grpSpLocks/>
          </p:cNvGrpSpPr>
          <p:nvPr/>
        </p:nvGrpSpPr>
        <p:grpSpPr bwMode="auto">
          <a:xfrm>
            <a:off x="0" y="0"/>
            <a:ext cx="9144000" cy="1754188"/>
            <a:chOff x="0" y="0"/>
            <a:chExt cx="9144001" cy="1754326"/>
          </a:xfrm>
        </p:grpSpPr>
        <p:pic>
          <p:nvPicPr>
            <p:cNvPr id="76810" name="Рисунок 10" descr="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93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11" name="Rectangle 10"/>
            <p:cNvSpPr>
              <a:spLocks noChangeArrowheads="1"/>
            </p:cNvSpPr>
            <p:nvPr/>
          </p:nvSpPr>
          <p:spPr bwMode="auto">
            <a:xfrm>
              <a:off x="2555777" y="0"/>
              <a:ext cx="6588224" cy="1754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algn="ctr"/>
              <a:r>
                <a:rPr lang="uk-UA" sz="5400">
                  <a:solidFill>
                    <a:srgbClr val="012D71"/>
                  </a:solidFill>
                  <a:latin typeface="Calibri" pitchFamily="34" charset="0"/>
                </a:rPr>
                <a:t>ЧТО СДЕЛАНО</a:t>
              </a:r>
            </a:p>
            <a:p>
              <a:pPr marL="360363" indent="-360363" algn="ctr"/>
              <a:endParaRPr lang="uk-UA" sz="5400">
                <a:solidFill>
                  <a:srgbClr val="012D71"/>
                </a:solidFill>
                <a:latin typeface="Calibri" pitchFamily="34" charset="0"/>
              </a:endParaRPr>
            </a:p>
          </p:txBody>
        </p:sp>
      </p:grpSp>
      <p:pic>
        <p:nvPicPr>
          <p:cNvPr id="76805" name="Рисунок 8" descr="Subdivisions_of_Belarus1 cop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5013325"/>
            <a:ext cx="187166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Рисунок 5" descr="ruma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5075" y="4221163"/>
            <a:ext cx="40989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Выгнутая вверх стрелка 15"/>
          <p:cNvSpPr/>
          <p:nvPr/>
        </p:nvSpPr>
        <p:spPr>
          <a:xfrm rot="1571946">
            <a:off x="1852613" y="2887663"/>
            <a:ext cx="4651375" cy="668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верх стрелка 16"/>
          <p:cNvSpPr/>
          <p:nvPr/>
        </p:nvSpPr>
        <p:spPr>
          <a:xfrm rot="3346470">
            <a:off x="1968501" y="3744912"/>
            <a:ext cx="2698750" cy="5302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078166">
            <a:off x="2325688" y="2073275"/>
            <a:ext cx="4159250" cy="660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"/>
          <p:cNvSpPr>
            <a:spLocks noChangeArrowheads="1"/>
          </p:cNvSpPr>
          <p:nvPr/>
        </p:nvSpPr>
        <p:spPr bwMode="auto">
          <a:xfrm>
            <a:off x="72454" y="1067536"/>
            <a:ext cx="9036050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>
              <a:spcAft>
                <a:spcPct val="25000"/>
              </a:spcAft>
              <a:buFont typeface="Arial" charset="0"/>
              <a:buChar char="−"/>
            </a:pPr>
            <a:r>
              <a:rPr lang="en-US" sz="2600" b="1" dirty="0" smtClean="0">
                <a:solidFill>
                  <a:srgbClr val="012D71"/>
                </a:solidFill>
              </a:rPr>
              <a:t>11</a:t>
            </a:r>
            <a:r>
              <a:rPr lang="ru-RU" sz="2600" b="1" dirty="0" smtClean="0">
                <a:solidFill>
                  <a:srgbClr val="012D71"/>
                </a:solidFill>
              </a:rPr>
              <a:t>92</a:t>
            </a:r>
            <a:r>
              <a:rPr lang="en-US" sz="2600" b="1" dirty="0" smtClean="0">
                <a:solidFill>
                  <a:srgbClr val="012D71"/>
                </a:solidFill>
              </a:rPr>
              <a:t>0</a:t>
            </a:r>
            <a:r>
              <a:rPr lang="ru-RU" sz="2600" b="1" dirty="0" smtClean="0">
                <a:solidFill>
                  <a:srgbClr val="012D71"/>
                </a:solidFill>
              </a:rPr>
              <a:t>+</a:t>
            </a:r>
            <a:r>
              <a:rPr lang="en-US" sz="2600" dirty="0" smtClean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организаций:</a:t>
            </a:r>
          </a:p>
          <a:p>
            <a:pPr marL="531813" lvl="1" indent="-258763">
              <a:spcAft>
                <a:spcPts val="300"/>
              </a:spcAft>
              <a:buFont typeface="Arial" charset="0"/>
              <a:buChar char="−"/>
            </a:pPr>
            <a:r>
              <a:rPr lang="ru-RU" sz="2600" i="1" dirty="0" smtClean="0">
                <a:solidFill>
                  <a:srgbClr val="012D71"/>
                </a:solidFill>
              </a:rPr>
              <a:t>5</a:t>
            </a:r>
            <a:r>
              <a:rPr lang="en-US" sz="2600" i="1" dirty="0" smtClean="0">
                <a:solidFill>
                  <a:srgbClr val="012D71"/>
                </a:solidFill>
              </a:rPr>
              <a:t>8</a:t>
            </a:r>
            <a:r>
              <a:rPr lang="ru-RU" sz="2600" i="1" dirty="0" smtClean="0">
                <a:solidFill>
                  <a:srgbClr val="012D71"/>
                </a:solidFill>
              </a:rPr>
              <a:t>05</a:t>
            </a:r>
            <a:r>
              <a:rPr lang="en-US" sz="2600" i="1" dirty="0" smtClean="0">
                <a:solidFill>
                  <a:srgbClr val="012D71"/>
                </a:solidFill>
              </a:rPr>
              <a:t>+</a:t>
            </a:r>
            <a:r>
              <a:rPr lang="ru-RU" sz="2600" i="1" dirty="0" smtClean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школ, </a:t>
            </a:r>
          </a:p>
          <a:p>
            <a:pPr marL="531813" lvl="1" indent="-258763">
              <a:spcAft>
                <a:spcPts val="300"/>
              </a:spcAft>
              <a:buFont typeface="Arial" charset="0"/>
              <a:buChar char="−"/>
            </a:pPr>
            <a:r>
              <a:rPr lang="en-US" sz="2600" i="1" dirty="0" smtClean="0">
                <a:solidFill>
                  <a:srgbClr val="012D71"/>
                </a:solidFill>
              </a:rPr>
              <a:t>47</a:t>
            </a:r>
            <a:r>
              <a:rPr lang="ru-RU" sz="2600" i="1" dirty="0" smtClean="0">
                <a:solidFill>
                  <a:srgbClr val="012D71"/>
                </a:solidFill>
              </a:rPr>
              <a:t>40</a:t>
            </a:r>
            <a:r>
              <a:rPr lang="en-US" sz="2600" i="1" dirty="0" smtClean="0">
                <a:solidFill>
                  <a:srgbClr val="012D71"/>
                </a:solidFill>
              </a:rPr>
              <a:t>+</a:t>
            </a:r>
            <a:r>
              <a:rPr lang="ru-RU" sz="2600" dirty="0" smtClean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детских садов, </a:t>
            </a:r>
          </a:p>
          <a:p>
            <a:pPr marL="531813" lvl="1" indent="-258763">
              <a:spcAft>
                <a:spcPts val="300"/>
              </a:spcAft>
              <a:buFont typeface="Arial" charset="0"/>
              <a:buChar char="−"/>
            </a:pPr>
            <a:r>
              <a:rPr lang="en-US" sz="2600" dirty="0">
                <a:solidFill>
                  <a:srgbClr val="012D71"/>
                </a:solidFill>
              </a:rPr>
              <a:t>1</a:t>
            </a:r>
            <a:r>
              <a:rPr lang="uk-UA" sz="2600" dirty="0" smtClean="0">
                <a:solidFill>
                  <a:srgbClr val="012D71"/>
                </a:solidFill>
              </a:rPr>
              <a:t>3</a:t>
            </a:r>
            <a:r>
              <a:rPr lang="ru-RU" sz="2600" dirty="0" smtClean="0">
                <a:solidFill>
                  <a:srgbClr val="012D71"/>
                </a:solidFill>
              </a:rPr>
              <a:t>75</a:t>
            </a:r>
            <a:r>
              <a:rPr lang="en-US" sz="2600" dirty="0" smtClean="0">
                <a:solidFill>
                  <a:srgbClr val="012D71"/>
                </a:solidFill>
              </a:rPr>
              <a:t>+</a:t>
            </a:r>
            <a:r>
              <a:rPr lang="ru-RU" sz="2600" dirty="0" smtClean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других организаций </a:t>
            </a:r>
            <a:r>
              <a:rPr lang="ru-RU" sz="2600" dirty="0" smtClean="0">
                <a:solidFill>
                  <a:srgbClr val="012D71"/>
                </a:solidFill>
              </a:rPr>
              <a:t>(управления </a:t>
            </a:r>
            <a:r>
              <a:rPr lang="ru-RU" sz="2600" dirty="0">
                <a:solidFill>
                  <a:srgbClr val="012D71"/>
                </a:solidFill>
              </a:rPr>
              <a:t>образования, методические центры, </a:t>
            </a:r>
            <a:r>
              <a:rPr lang="ru-RU" sz="2600" dirty="0" smtClean="0">
                <a:solidFill>
                  <a:srgbClr val="012D71"/>
                </a:solidFill>
              </a:rPr>
              <a:t>ИППО, внешкольные </a:t>
            </a:r>
            <a:r>
              <a:rPr lang="ru-RU" sz="2600" dirty="0">
                <a:solidFill>
                  <a:srgbClr val="012D71"/>
                </a:solidFill>
              </a:rPr>
              <a:t>организации, </a:t>
            </a:r>
            <a:r>
              <a:rPr lang="ru-RU" sz="2600" dirty="0" smtClean="0">
                <a:solidFill>
                  <a:srgbClr val="012D71"/>
                </a:solidFill>
              </a:rPr>
              <a:t>ПТО, </a:t>
            </a:r>
            <a:r>
              <a:rPr lang="ru-RU" sz="2600" dirty="0">
                <a:solidFill>
                  <a:srgbClr val="012D71"/>
                </a:solidFill>
              </a:rPr>
              <a:t>колледжи, ВУЗы, библиотеки и т.п.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Arial" charset="0"/>
              <a:buChar char="−"/>
            </a:pPr>
            <a:r>
              <a:rPr lang="ru-RU" sz="2600" dirty="0" smtClean="0">
                <a:solidFill>
                  <a:srgbClr val="012D71"/>
                </a:solidFill>
              </a:rPr>
              <a:t>около </a:t>
            </a:r>
            <a:r>
              <a:rPr lang="ru-RU" sz="2600" b="1" dirty="0" smtClean="0">
                <a:solidFill>
                  <a:srgbClr val="012D71"/>
                </a:solidFill>
              </a:rPr>
              <a:t>650</a:t>
            </a:r>
            <a:r>
              <a:rPr lang="en-US" sz="2600" b="1" dirty="0" smtClean="0">
                <a:solidFill>
                  <a:srgbClr val="012D71"/>
                </a:solidFill>
              </a:rPr>
              <a:t> </a:t>
            </a:r>
            <a:r>
              <a:rPr lang="ru-RU" sz="2600" b="1" dirty="0">
                <a:solidFill>
                  <a:srgbClr val="012D71"/>
                </a:solidFill>
              </a:rPr>
              <a:t>тыс. </a:t>
            </a:r>
            <a:r>
              <a:rPr lang="ru-RU" sz="2600" dirty="0">
                <a:solidFill>
                  <a:srgbClr val="012D71"/>
                </a:solidFill>
              </a:rPr>
              <a:t>зарегистрированных </a:t>
            </a:r>
            <a:r>
              <a:rPr lang="ru-RU" sz="2600" dirty="0" smtClean="0">
                <a:solidFill>
                  <a:srgbClr val="012D71"/>
                </a:solidFill>
              </a:rPr>
              <a:t>пользователей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Arial" charset="0"/>
              <a:buChar char="−"/>
            </a:pPr>
            <a:r>
              <a:rPr lang="ru-RU" sz="2600" b="1" dirty="0" smtClean="0">
                <a:solidFill>
                  <a:srgbClr val="012D71"/>
                </a:solidFill>
              </a:rPr>
              <a:t>4300+ </a:t>
            </a:r>
            <a:r>
              <a:rPr lang="ru-RU" sz="2600" dirty="0" smtClean="0">
                <a:solidFill>
                  <a:srgbClr val="012D71"/>
                </a:solidFill>
              </a:rPr>
              <a:t>созданных дистанционных курсов</a:t>
            </a:r>
            <a:endParaRPr lang="en-US" sz="2600" dirty="0">
              <a:solidFill>
                <a:srgbClr val="012D71"/>
              </a:solidFill>
            </a:endParaRP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Arial" charset="0"/>
              <a:buChar char="−"/>
            </a:pPr>
            <a:r>
              <a:rPr lang="en-US" sz="2600" b="1" dirty="0" smtClean="0">
                <a:solidFill>
                  <a:srgbClr val="012D71"/>
                </a:solidFill>
              </a:rPr>
              <a:t>924</a:t>
            </a:r>
            <a:r>
              <a:rPr lang="ru-RU" sz="2600" b="1" dirty="0" smtClean="0">
                <a:solidFill>
                  <a:srgbClr val="012D71"/>
                </a:solidFill>
              </a:rPr>
              <a:t>0</a:t>
            </a:r>
            <a:r>
              <a:rPr lang="en-US" sz="2600" b="1" dirty="0" smtClean="0">
                <a:solidFill>
                  <a:srgbClr val="012D71"/>
                </a:solidFill>
              </a:rPr>
              <a:t>+</a:t>
            </a:r>
            <a:r>
              <a:rPr lang="en-US" sz="2600" dirty="0" smtClean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сайтов</a:t>
            </a:r>
            <a:r>
              <a:rPr lang="en-US" sz="2600" dirty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организаций и </a:t>
            </a:r>
            <a:r>
              <a:rPr lang="en-US" sz="2600" b="1" dirty="0" smtClean="0">
                <a:solidFill>
                  <a:srgbClr val="012D71"/>
                </a:solidFill>
              </a:rPr>
              <a:t>6</a:t>
            </a:r>
            <a:r>
              <a:rPr lang="ru-RU" sz="2600" b="1" dirty="0" smtClean="0">
                <a:solidFill>
                  <a:srgbClr val="012D71"/>
                </a:solidFill>
              </a:rPr>
              <a:t>80+</a:t>
            </a:r>
            <a:r>
              <a:rPr lang="ru-RU" sz="2600" dirty="0" smtClean="0">
                <a:solidFill>
                  <a:srgbClr val="012D71"/>
                </a:solidFill>
              </a:rPr>
              <a:t> </a:t>
            </a:r>
            <a:r>
              <a:rPr lang="ru-RU" sz="2600" dirty="0">
                <a:solidFill>
                  <a:srgbClr val="012D71"/>
                </a:solidFill>
              </a:rPr>
              <a:t>сайтов учителей</a:t>
            </a:r>
          </a:p>
          <a:p>
            <a:pPr marL="361950" indent="-361950">
              <a:spcBef>
                <a:spcPts val="600"/>
              </a:spcBef>
              <a:spcAft>
                <a:spcPts val="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в</a:t>
            </a:r>
            <a:r>
              <a:rPr lang="ru-RU" sz="2600" b="1" dirty="0">
                <a:solidFill>
                  <a:srgbClr val="012D71"/>
                </a:solidFill>
              </a:rPr>
              <a:t> </a:t>
            </a:r>
            <a:r>
              <a:rPr lang="en-US" sz="2600" b="1" dirty="0">
                <a:solidFill>
                  <a:srgbClr val="012D71"/>
                </a:solidFill>
              </a:rPr>
              <a:t>7</a:t>
            </a:r>
            <a:r>
              <a:rPr lang="ru-RU" sz="2600" b="1" dirty="0">
                <a:solidFill>
                  <a:srgbClr val="012D71"/>
                </a:solidFill>
              </a:rPr>
              <a:t>5% районов</a:t>
            </a:r>
            <a:r>
              <a:rPr lang="ru-RU" sz="2600" dirty="0">
                <a:solidFill>
                  <a:srgbClr val="012D71"/>
                </a:solidFill>
              </a:rPr>
              <a:t> всех областей Украины, из них </a:t>
            </a:r>
            <a:r>
              <a:rPr lang="ru-RU" sz="2600" b="1" dirty="0">
                <a:solidFill>
                  <a:srgbClr val="012D71"/>
                </a:solidFill>
              </a:rPr>
              <a:t>полностью - в </a:t>
            </a:r>
            <a:r>
              <a:rPr lang="en-US" sz="2600" b="1" dirty="0">
                <a:solidFill>
                  <a:srgbClr val="012D71"/>
                </a:solidFill>
              </a:rPr>
              <a:t>7</a:t>
            </a:r>
            <a:r>
              <a:rPr lang="ru-RU" sz="2600" b="1" dirty="0">
                <a:solidFill>
                  <a:srgbClr val="012D71"/>
                </a:solidFill>
              </a:rPr>
              <a:t> </a:t>
            </a:r>
            <a:r>
              <a:rPr lang="ru-RU" sz="2600" b="1" dirty="0" smtClean="0">
                <a:solidFill>
                  <a:srgbClr val="012D71"/>
                </a:solidFill>
              </a:rPr>
              <a:t>регионах</a:t>
            </a:r>
            <a:r>
              <a:rPr lang="ru-RU" sz="2600" dirty="0" smtClean="0">
                <a:solidFill>
                  <a:srgbClr val="012D71"/>
                </a:solidFill>
              </a:rPr>
              <a:t> (более 30% рынка</a:t>
            </a:r>
            <a:r>
              <a:rPr lang="en-US" sz="2600" dirty="0" smtClean="0">
                <a:solidFill>
                  <a:srgbClr val="012D71"/>
                </a:solidFill>
              </a:rPr>
              <a:t> </a:t>
            </a:r>
            <a:r>
              <a:rPr lang="ru-RU" sz="2600" dirty="0" smtClean="0">
                <a:solidFill>
                  <a:srgbClr val="012D71"/>
                </a:solidFill>
              </a:rPr>
              <a:t>образования Украины)</a:t>
            </a:r>
          </a:p>
        </p:txBody>
      </p:sp>
      <p:grpSp>
        <p:nvGrpSpPr>
          <p:cNvPr id="77827" name="Группа 14"/>
          <p:cNvGrpSpPr>
            <a:grpSpLocks/>
          </p:cNvGrpSpPr>
          <p:nvPr/>
        </p:nvGrpSpPr>
        <p:grpSpPr bwMode="auto">
          <a:xfrm>
            <a:off x="0" y="0"/>
            <a:ext cx="9144000" cy="931863"/>
            <a:chOff x="0" y="0"/>
            <a:chExt cx="9144001" cy="931735"/>
          </a:xfrm>
        </p:grpSpPr>
        <p:pic>
          <p:nvPicPr>
            <p:cNvPr id="77828" name="Рисунок 7" descr="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93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29" name="Rectangle 10"/>
            <p:cNvSpPr>
              <a:spLocks noChangeArrowheads="1"/>
            </p:cNvSpPr>
            <p:nvPr/>
          </p:nvSpPr>
          <p:spPr bwMode="auto">
            <a:xfrm>
              <a:off x="2555777" y="0"/>
              <a:ext cx="6588224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algn="ctr"/>
              <a:r>
                <a:rPr lang="uk-UA" sz="5400">
                  <a:solidFill>
                    <a:srgbClr val="012D71"/>
                  </a:solidFill>
                  <a:latin typeface="Calibri" pitchFamily="34" charset="0"/>
                </a:rPr>
                <a:t>ЧТО СДЕЛАНО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"/>
          <p:cNvSpPr>
            <a:spLocks noChangeArrowheads="1"/>
          </p:cNvSpPr>
          <p:nvPr/>
        </p:nvSpPr>
        <p:spPr bwMode="auto">
          <a:xfrm>
            <a:off x="71438" y="941811"/>
            <a:ext cx="9036050" cy="58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Aft>
                <a:spcPct val="25000"/>
              </a:spcAft>
              <a:buFont typeface="Arial" charset="0"/>
              <a:buChar char="−"/>
            </a:pPr>
            <a:r>
              <a:rPr lang="ru-RU" sz="2600" b="1" dirty="0">
                <a:solidFill>
                  <a:srgbClr val="012D71"/>
                </a:solidFill>
              </a:rPr>
              <a:t>3 Online-школы </a:t>
            </a:r>
            <a:r>
              <a:rPr lang="ru-RU" sz="2600" dirty="0">
                <a:solidFill>
                  <a:srgbClr val="012D71"/>
                </a:solidFill>
              </a:rPr>
              <a:t>в Днепропетровской области –  Областная электронная школа «Школа открытая для всех» (</a:t>
            </a:r>
            <a:r>
              <a:rPr lang="ru-RU" sz="2600" dirty="0">
                <a:solidFill>
                  <a:srgbClr val="012D71"/>
                </a:solidFill>
                <a:hlinkClick r:id="rId2"/>
              </a:rPr>
              <a:t>http://eschool.dnepredu.com</a:t>
            </a:r>
            <a:r>
              <a:rPr lang="ru-RU" sz="2600" dirty="0">
                <a:solidFill>
                  <a:srgbClr val="012D71"/>
                </a:solidFill>
              </a:rPr>
              <a:t>), «Виртуальная аэрокосмическая школа» (</a:t>
            </a:r>
            <a:r>
              <a:rPr lang="ru-RU" sz="2600" dirty="0">
                <a:solidFill>
                  <a:srgbClr val="012D71"/>
                </a:solidFill>
                <a:hlinkClick r:id="rId3"/>
              </a:rPr>
              <a:t>http://aerospace.klasna.com</a:t>
            </a:r>
            <a:r>
              <a:rPr lang="ru-RU" sz="2600" dirty="0">
                <a:solidFill>
                  <a:srgbClr val="012D71"/>
                </a:solidFill>
              </a:rPr>
              <a:t>), «Виртуальная мастерская Петриковской росписи» (</a:t>
            </a:r>
            <a:r>
              <a:rPr lang="ru-RU" sz="2600" dirty="0">
                <a:solidFill>
                  <a:srgbClr val="012D71"/>
                </a:solidFill>
                <a:hlinkClick r:id="rId4"/>
              </a:rPr>
              <a:t>http://petrikovka.dnepredu.com</a:t>
            </a:r>
            <a:r>
              <a:rPr lang="ru-RU" sz="2600" dirty="0">
                <a:solidFill>
                  <a:srgbClr val="012D71"/>
                </a:solidFill>
              </a:rPr>
              <a:t>). </a:t>
            </a:r>
            <a:r>
              <a:rPr lang="ru-RU" sz="2600" dirty="0" smtClean="0">
                <a:solidFill>
                  <a:srgbClr val="012D71"/>
                </a:solidFill>
              </a:rPr>
              <a:t/>
            </a:r>
            <a:br>
              <a:rPr lang="ru-RU" sz="2600" dirty="0" smtClean="0">
                <a:solidFill>
                  <a:srgbClr val="012D71"/>
                </a:solidFill>
              </a:rPr>
            </a:br>
            <a:r>
              <a:rPr lang="ru-RU" sz="2600" dirty="0" smtClean="0">
                <a:solidFill>
                  <a:srgbClr val="012D71"/>
                </a:solidFill>
              </a:rPr>
              <a:t>Школа № 58 г. Днепра уже реализует дистанционную форму обучения детей, в том числе из </a:t>
            </a:r>
            <a:r>
              <a:rPr lang="ru-RU" sz="2600" dirty="0">
                <a:solidFill>
                  <a:srgbClr val="012D71"/>
                </a:solidFill>
              </a:rPr>
              <a:t>зоны АТО и </a:t>
            </a:r>
            <a:r>
              <a:rPr lang="ru-RU" sz="2600" dirty="0" smtClean="0">
                <a:solidFill>
                  <a:srgbClr val="012D71"/>
                </a:solidFill>
              </a:rPr>
              <a:t> АР Крым, на платформе «Классная Оценка» . </a:t>
            </a:r>
          </a:p>
          <a:p>
            <a:pPr marL="361950" indent="-361950">
              <a:spcAft>
                <a:spcPct val="25000"/>
              </a:spcAft>
              <a:buFont typeface="Arial" charset="0"/>
              <a:buChar char="−"/>
            </a:pPr>
            <a:r>
              <a:rPr lang="ru-RU" sz="2600" dirty="0" err="1" smtClean="0">
                <a:solidFill>
                  <a:srgbClr val="012D71"/>
                </a:solidFill>
              </a:rPr>
              <a:t>Иванопольская</a:t>
            </a:r>
            <a:r>
              <a:rPr lang="ru-RU" sz="2600" dirty="0" smtClean="0">
                <a:solidFill>
                  <a:srgbClr val="012D71"/>
                </a:solidFill>
              </a:rPr>
              <a:t> специализированная школа (Донецкая область) обучала детей из зоны АТО в 2015/2016 </a:t>
            </a:r>
            <a:r>
              <a:rPr lang="ru-RU" sz="2600" dirty="0" err="1" smtClean="0">
                <a:solidFill>
                  <a:srgbClr val="012D71"/>
                </a:solidFill>
              </a:rPr>
              <a:t>уч.г</a:t>
            </a:r>
            <a:r>
              <a:rPr lang="ru-RU" sz="2600" dirty="0" smtClean="0">
                <a:solidFill>
                  <a:srgbClr val="012D71"/>
                </a:solidFill>
              </a:rPr>
              <a:t>.</a:t>
            </a:r>
            <a:endParaRPr lang="ru-RU" sz="2600" dirty="0">
              <a:solidFill>
                <a:srgbClr val="012D71"/>
              </a:solidFill>
            </a:endParaRPr>
          </a:p>
          <a:p>
            <a:pPr marL="361950" indent="-361950">
              <a:spcAft>
                <a:spcPct val="25000"/>
              </a:spcAft>
              <a:buFont typeface="Arial" charset="0"/>
              <a:buChar char="−"/>
            </a:pPr>
            <a:r>
              <a:rPr lang="ru-RU" sz="2600" dirty="0">
                <a:solidFill>
                  <a:srgbClr val="012D71"/>
                </a:solidFill>
              </a:rPr>
              <a:t>В Донецкой области в 2013 году запущен проект «Электронные школьные библиотеки </a:t>
            </a:r>
            <a:r>
              <a:rPr lang="ru-RU" sz="2600" dirty="0" err="1">
                <a:solidFill>
                  <a:srgbClr val="012D71"/>
                </a:solidFill>
              </a:rPr>
              <a:t>Донеччины</a:t>
            </a:r>
            <a:r>
              <a:rPr lang="ru-RU" sz="2600" dirty="0">
                <a:solidFill>
                  <a:srgbClr val="012D71"/>
                </a:solidFill>
              </a:rPr>
              <a:t>» </a:t>
            </a:r>
            <a:r>
              <a:rPr lang="uk-UA" sz="2600" dirty="0">
                <a:solidFill>
                  <a:srgbClr val="012D71"/>
                </a:solidFill>
              </a:rPr>
              <a:t>(</a:t>
            </a:r>
            <a:r>
              <a:rPr lang="uk-UA" sz="2600" dirty="0">
                <a:solidFill>
                  <a:srgbClr val="012D71"/>
                </a:solidFill>
                <a:hlinkClick r:id="rId5"/>
              </a:rPr>
              <a:t>http://communitylibrarians.klasna.com</a:t>
            </a:r>
            <a:r>
              <a:rPr lang="uk-UA" sz="2600" dirty="0">
                <a:solidFill>
                  <a:srgbClr val="012D71"/>
                </a:solidFill>
              </a:rPr>
              <a:t>).</a:t>
            </a:r>
            <a:endParaRPr lang="ru-RU" sz="2600" dirty="0">
              <a:solidFill>
                <a:srgbClr val="012D71"/>
              </a:solidFill>
            </a:endParaRPr>
          </a:p>
        </p:txBody>
      </p:sp>
      <p:grpSp>
        <p:nvGrpSpPr>
          <p:cNvPr id="78851" name="Группа 14"/>
          <p:cNvGrpSpPr>
            <a:grpSpLocks/>
          </p:cNvGrpSpPr>
          <p:nvPr/>
        </p:nvGrpSpPr>
        <p:grpSpPr bwMode="auto">
          <a:xfrm>
            <a:off x="0" y="0"/>
            <a:ext cx="9144000" cy="931863"/>
            <a:chOff x="0" y="0"/>
            <a:chExt cx="9144001" cy="931735"/>
          </a:xfrm>
        </p:grpSpPr>
        <p:pic>
          <p:nvPicPr>
            <p:cNvPr id="78852" name="Рисунок 6" descr="1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9144000" cy="93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3" name="Rectangle 10"/>
            <p:cNvSpPr>
              <a:spLocks noChangeArrowheads="1"/>
            </p:cNvSpPr>
            <p:nvPr/>
          </p:nvSpPr>
          <p:spPr bwMode="auto">
            <a:xfrm>
              <a:off x="2555777" y="0"/>
              <a:ext cx="6588224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algn="ctr"/>
              <a:r>
                <a:rPr lang="uk-UA" sz="5400">
                  <a:solidFill>
                    <a:srgbClr val="012D71"/>
                  </a:solidFill>
                  <a:latin typeface="Calibri" pitchFamily="34" charset="0"/>
                </a:rPr>
                <a:t>ЧТО СДЕЛАНО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0" y="1133475"/>
            <a:ext cx="9144000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algn="ctr"/>
            <a:r>
              <a:rPr lang="ru-RU" sz="2600" b="1" i="1">
                <a:solidFill>
                  <a:srgbClr val="012D71"/>
                </a:solidFill>
              </a:rPr>
              <a:t>Электронная регистрация в детский садик</a:t>
            </a:r>
            <a:br>
              <a:rPr lang="ru-RU" sz="2600" b="1" i="1">
                <a:solidFill>
                  <a:srgbClr val="012D71"/>
                </a:solidFill>
              </a:rPr>
            </a:br>
            <a:r>
              <a:rPr lang="ru-RU" sz="2600">
                <a:solidFill>
                  <a:srgbClr val="012D71"/>
                </a:solidFill>
              </a:rPr>
              <a:t>(Кировоградская, Закарпатская и Львовская области)</a:t>
            </a:r>
            <a:endParaRPr lang="ru-RU" sz="2600" b="1" i="1">
              <a:solidFill>
                <a:srgbClr val="012D7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2900" y="2224088"/>
            <a:ext cx="34972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2406650"/>
            <a:ext cx="350520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/>
          <p:cNvSpPr/>
          <p:nvPr/>
        </p:nvSpPr>
        <p:spPr>
          <a:xfrm>
            <a:off x="3805238" y="2333625"/>
            <a:ext cx="1497012" cy="547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251575" y="2290763"/>
            <a:ext cx="2811463" cy="914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0" tIns="0" rIns="180000" bIns="0" anchor="ctr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12D71"/>
                </a:solidFill>
              </a:rPr>
              <a:t>Родители</a:t>
            </a:r>
            <a:r>
              <a:rPr lang="ru-RU"/>
              <a:t> </a:t>
            </a:r>
            <a:r>
              <a:rPr lang="ru-RU" sz="2000">
                <a:solidFill>
                  <a:srgbClr val="012D71"/>
                </a:solidFill>
              </a:rPr>
              <a:t>на сайте садика могут посмотреть условия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025" y="2995613"/>
            <a:ext cx="2374900" cy="1219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0" tIns="0" rIns="180000" bIns="0" anchor="ctr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12D71"/>
                </a:solidFill>
              </a:rPr>
              <a:t>Родители на карте выбирают садик в своем районе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000" y="4445000"/>
            <a:ext cx="50387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низ 10"/>
          <p:cNvSpPr/>
          <p:nvPr/>
        </p:nvSpPr>
        <p:spPr>
          <a:xfrm>
            <a:off x="3805238" y="4122738"/>
            <a:ext cx="1460500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675313" y="5988050"/>
            <a:ext cx="3468687" cy="609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0" tIns="0" rIns="180000" bIns="0" anchor="ctr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12D71"/>
                </a:solidFill>
              </a:rPr>
              <a:t>Родители могут записать ребенка в садик</a:t>
            </a:r>
          </a:p>
        </p:txBody>
      </p:sp>
      <p:grpSp>
        <p:nvGrpSpPr>
          <p:cNvPr id="79883" name="Группа 14"/>
          <p:cNvGrpSpPr>
            <a:grpSpLocks/>
          </p:cNvGrpSpPr>
          <p:nvPr/>
        </p:nvGrpSpPr>
        <p:grpSpPr bwMode="auto">
          <a:xfrm>
            <a:off x="0" y="0"/>
            <a:ext cx="9144000" cy="931863"/>
            <a:chOff x="0" y="0"/>
            <a:chExt cx="9144001" cy="931735"/>
          </a:xfrm>
        </p:grpSpPr>
        <p:pic>
          <p:nvPicPr>
            <p:cNvPr id="79884" name="Рисунок 14" descr="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144000" cy="93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85" name="Rectangle 10"/>
            <p:cNvSpPr>
              <a:spLocks noChangeArrowheads="1"/>
            </p:cNvSpPr>
            <p:nvPr/>
          </p:nvSpPr>
          <p:spPr bwMode="auto">
            <a:xfrm>
              <a:off x="2555777" y="0"/>
              <a:ext cx="6588224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algn="ctr"/>
              <a:r>
                <a:rPr lang="uk-UA" sz="5400">
                  <a:solidFill>
                    <a:srgbClr val="012D71"/>
                  </a:solidFill>
                  <a:latin typeface="Calibri" pitchFamily="34" charset="0"/>
                </a:rPr>
                <a:t>ЧТО СДЕЛАНО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11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4" descr="Untitled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688" y="3943350"/>
            <a:ext cx="49688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514350" y="1492250"/>
            <a:ext cx="8378825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0000" tIns="0" rIns="180000" bIns="0" anchor="ctr">
            <a:spAutoFit/>
          </a:bodyPr>
          <a:lstStyle/>
          <a:p>
            <a:pPr>
              <a:defRPr/>
            </a:pPr>
            <a:r>
              <a:rPr lang="ru-RU" sz="6000" b="1" i="1">
                <a:solidFill>
                  <a:srgbClr val="71012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Благодарю</a:t>
            </a:r>
          </a:p>
          <a:p>
            <a:pPr algn="r">
              <a:defRPr/>
            </a:pPr>
            <a:r>
              <a:rPr lang="ru-RU" sz="6000" b="1" i="1">
                <a:solidFill>
                  <a:srgbClr val="71012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внимание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950" y="3417888"/>
            <a:ext cx="4751388" cy="276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0000" tIns="0" rIns="180000" bIns="0" anchor="ctr">
            <a:spAutoFit/>
          </a:bodyPr>
          <a:lstStyle/>
          <a:p>
            <a:pPr>
              <a:tabLst>
                <a:tab pos="1441450" algn="l"/>
              </a:tabLst>
              <a:defRPr/>
            </a:pPr>
            <a:r>
              <a:rPr lang="ru-RU" sz="2000" b="1" i="1" u="sng" dirty="0">
                <a:solidFill>
                  <a:srgbClr val="71012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Контакты:</a:t>
            </a:r>
          </a:p>
          <a:p>
            <a:pPr>
              <a:tabLst>
                <a:tab pos="1441450" algn="l"/>
              </a:tabLst>
              <a:defRPr/>
            </a:pPr>
            <a:endParaRPr lang="ru-RU" sz="2000" b="1" i="1" u="sng" dirty="0">
              <a:solidFill>
                <a:srgbClr val="71012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tabLst>
                <a:tab pos="1441450" algn="l"/>
              </a:tabLst>
              <a:defRPr/>
            </a:pPr>
            <a:r>
              <a:rPr lang="ru-RU" sz="2000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Виталий Зайцев, </a:t>
            </a:r>
          </a:p>
          <a:p>
            <a:pPr>
              <a:tabLst>
                <a:tab pos="1441450" algn="l"/>
              </a:tabLst>
              <a:defRPr/>
            </a:pPr>
            <a:r>
              <a:rPr lang="ru-RU" sz="2000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руководитель проекта</a:t>
            </a:r>
            <a:br>
              <a:rPr lang="ru-RU" sz="2000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«Классная Оценка»</a:t>
            </a:r>
          </a:p>
          <a:p>
            <a:pPr>
              <a:tabLst>
                <a:tab pos="1441450" algn="l"/>
              </a:tabLst>
              <a:defRPr/>
            </a:pPr>
            <a:endParaRPr lang="ru-RU" sz="2000" dirty="0">
              <a:solidFill>
                <a:srgbClr val="012D7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tabLst>
                <a:tab pos="1441450" algn="l"/>
              </a:tabLst>
              <a:defRPr/>
            </a:pPr>
            <a:r>
              <a:rPr lang="en-US" sz="2000" dirty="0">
                <a:solidFill>
                  <a:srgbClr val="71012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E-mail:</a:t>
            </a:r>
            <a:r>
              <a:rPr lang="en-US" sz="2000" b="1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vitaliy-zaytsev@yandex.ru</a:t>
            </a:r>
            <a:endParaRPr lang="ru-RU" sz="2000" b="1" dirty="0">
              <a:solidFill>
                <a:srgbClr val="012D7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tabLst>
                <a:tab pos="1441450" algn="l"/>
              </a:tabLst>
              <a:defRPr/>
            </a:pPr>
            <a:r>
              <a:rPr lang="ru-RU" sz="2000" dirty="0">
                <a:solidFill>
                  <a:srgbClr val="71012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Тел.:</a:t>
            </a:r>
            <a:r>
              <a:rPr lang="en-US" sz="2000" b="1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sz="2000" b="1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+380 (50) 576 62 73 </a:t>
            </a:r>
          </a:p>
          <a:p>
            <a:pPr>
              <a:tabLst>
                <a:tab pos="1441450" algn="l"/>
              </a:tabLst>
              <a:defRPr/>
            </a:pPr>
            <a:r>
              <a:rPr lang="en-US" sz="2000" dirty="0">
                <a:solidFill>
                  <a:srgbClr val="71012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Skype:</a:t>
            </a:r>
            <a:r>
              <a:rPr lang="en-US" sz="2000" b="1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vitaliy-zaytsev</a:t>
            </a:r>
            <a:r>
              <a:rPr lang="ru-RU" sz="2000" b="1" dirty="0">
                <a:solidFill>
                  <a:srgbClr val="012D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en-US" sz="2000" b="1" dirty="0">
              <a:solidFill>
                <a:srgbClr val="012D7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0901" name="Рисунок 6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0"/>
          <p:cNvSpPr>
            <a:spLocks noChangeArrowheads="1"/>
          </p:cNvSpPr>
          <p:nvPr/>
        </p:nvSpPr>
        <p:spPr bwMode="auto">
          <a:xfrm>
            <a:off x="107950" y="1520825"/>
            <a:ext cx="903605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Дистанционные курсы и дистанционное обучение </a:t>
            </a:r>
            <a:r>
              <a:rPr lang="ru-RU" sz="2800" dirty="0">
                <a:solidFill>
                  <a:srgbClr val="012D71"/>
                </a:solidFill>
              </a:rPr>
              <a:t>– полноценная LMS-платформа для создания курсов, организации и проведения занятий через Интернет.</a:t>
            </a: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Конструктор тестов </a:t>
            </a:r>
            <a:r>
              <a:rPr lang="ru-RU" sz="2800" dirty="0">
                <a:solidFill>
                  <a:srgbClr val="012D71"/>
                </a:solidFill>
              </a:rPr>
              <a:t>– возможность создавать различные тесты, в т.ч. </a:t>
            </a:r>
            <a:r>
              <a:rPr lang="en-US" sz="2800" dirty="0">
                <a:solidFill>
                  <a:srgbClr val="012D71"/>
                </a:solidFill>
              </a:rPr>
              <a:t>flash</a:t>
            </a:r>
            <a:r>
              <a:rPr lang="ru-RU" sz="2800" dirty="0">
                <a:solidFill>
                  <a:srgbClr val="012D7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Библиотека</a:t>
            </a:r>
            <a:r>
              <a:rPr lang="ru-RU" sz="2800" dirty="0">
                <a:solidFill>
                  <a:srgbClr val="012D7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012D71"/>
                </a:solidFill>
              </a:rPr>
              <a:t>Сервис видеоконференций </a:t>
            </a:r>
            <a:r>
              <a:rPr lang="ru-RU" sz="2800" dirty="0">
                <a:solidFill>
                  <a:srgbClr val="012D71"/>
                </a:solidFill>
              </a:rPr>
              <a:t>– проведение занятий через сеть Интернет.</a:t>
            </a:r>
          </a:p>
        </p:txBody>
      </p:sp>
      <p:pic>
        <p:nvPicPr>
          <p:cNvPr id="27651" name="Рисунок 6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Untitle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0" y="2876550"/>
            <a:ext cx="5881688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300038" y="1462088"/>
            <a:ext cx="66484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r>
              <a:rPr lang="ru-RU" sz="2600" i="1">
                <a:solidFill>
                  <a:srgbClr val="012D71"/>
                </a:solidFill>
              </a:rPr>
              <a:t>Предоставляет доступ к</a:t>
            </a:r>
            <a:r>
              <a:rPr lang="ru-RU" sz="2600"/>
              <a:t> </a:t>
            </a:r>
            <a:r>
              <a:rPr lang="ru-RU" sz="2600" b="1" i="1">
                <a:solidFill>
                  <a:srgbClr val="012D71"/>
                </a:solidFill>
              </a:rPr>
              <a:t>простой</a:t>
            </a:r>
            <a:r>
              <a:rPr lang="ru-RU" sz="2600" i="1">
                <a:solidFill>
                  <a:srgbClr val="012D71"/>
                </a:solidFill>
              </a:rPr>
              <a:t>,</a:t>
            </a:r>
            <a:r>
              <a:rPr lang="ru-RU" sz="2600" b="1" i="1">
                <a:solidFill>
                  <a:srgbClr val="012D71"/>
                </a:solidFill>
              </a:rPr>
              <a:t> </a:t>
            </a:r>
            <a:r>
              <a:rPr lang="ru-RU" sz="2600" i="1">
                <a:solidFill>
                  <a:srgbClr val="012D71"/>
                </a:solidFill>
              </a:rPr>
              <a:t>но </a:t>
            </a:r>
            <a:r>
              <a:rPr lang="ru-RU" sz="2600" b="1" i="1">
                <a:solidFill>
                  <a:srgbClr val="012D71"/>
                </a:solidFill>
              </a:rPr>
              <a:t>полнофункциональной системе дистанционного обучения:</a:t>
            </a:r>
          </a:p>
        </p:txBody>
      </p:sp>
      <p:pic>
        <p:nvPicPr>
          <p:cNvPr id="28676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2173288"/>
            <a:ext cx="9063038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1085850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tIns="0" rIns="180000" bIns="0" anchor="ctr">
            <a:spAutoFit/>
          </a:bodyPr>
          <a:lstStyle/>
          <a:p>
            <a:pPr marL="177800" indent="-177800"/>
            <a:r>
              <a:rPr lang="ru-RU" sz="2500" i="1">
                <a:solidFill>
                  <a:srgbClr val="012D71"/>
                </a:solidFill>
              </a:rPr>
              <a:t>- подача учебного материала</a:t>
            </a:r>
            <a:r>
              <a:rPr lang="en-US" sz="2500" i="1">
                <a:solidFill>
                  <a:srgbClr val="012D71"/>
                </a:solidFill>
              </a:rPr>
              <a:t> – </a:t>
            </a:r>
            <a:r>
              <a:rPr lang="uk-UA" sz="2500" i="1">
                <a:solidFill>
                  <a:srgbClr val="012D71"/>
                </a:solidFill>
              </a:rPr>
              <a:t>Создать лекцию</a:t>
            </a:r>
            <a:r>
              <a:rPr lang="ru-RU" sz="2500" i="1">
                <a:solidFill>
                  <a:srgbClr val="012D71"/>
                </a:solidFill>
              </a:rPr>
              <a:t>:</a:t>
            </a:r>
          </a:p>
        </p:txBody>
      </p:sp>
      <p:pic>
        <p:nvPicPr>
          <p:cNvPr id="29700" name="Рисунок 4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6437</TotalTime>
  <Words>1064</Words>
  <Application>Microsoft Office PowerPoint</Application>
  <PresentationFormat>Экран (4:3)</PresentationFormat>
  <Paragraphs>187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Пастель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664</cp:revision>
  <dcterms:created xsi:type="dcterms:W3CDTF">2009-08-09T10:55:04Z</dcterms:created>
  <dcterms:modified xsi:type="dcterms:W3CDTF">2017-06-15T06:21:41Z</dcterms:modified>
</cp:coreProperties>
</file>